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custom.xml" ContentType="application/vnd.openxmlformats-officedocument.custom-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notesSlides/_rels/notesSlide1.xml.rels" ContentType="application/vnd.openxmlformats-package.relationships+xml"/>
  <Override PartName="/ppt/notesSlides/notesSlide1.xml" ContentType="application/vnd.openxmlformats-officedocument.presentationml.notesSlide+xml"/>
  <Override PartName="/ppt/presProps.xml" ContentType="application/vnd.openxmlformats-officedocument.presentationml.presPro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Layouts/slideLayout59.xml" ContentType="application/vnd.openxmlformats-officedocument.presentationml.slideLayout+xml"/>
  <Override PartName="/ppt/slideLayouts/slideLayout16.xml" ContentType="application/vnd.openxmlformats-officedocument.presentationml.slideLayout+xml"/>
  <Override PartName="/ppt/slideLayouts/slideLayout58.xml" ContentType="application/vnd.openxmlformats-officedocument.presentationml.slideLayout+xml"/>
  <Override PartName="/ppt/slideLayouts/slideLayout15.xml" ContentType="application/vnd.openxmlformats-officedocument.presentationml.slideLayout+xml"/>
  <Override PartName="/ppt/slideLayouts/slideLayout57.xml" ContentType="application/vnd.openxmlformats-officedocument.presentationml.slideLayout+xml"/>
  <Override PartName="/ppt/slideLayouts/slideLayout14.xml" ContentType="application/vnd.openxmlformats-officedocument.presentationml.slideLayout+xml"/>
  <Override PartName="/ppt/slideLayouts/slideLayout49.xml" ContentType="application/vnd.openxmlformats-officedocument.presentationml.slideLayout+xml"/>
  <Override PartName="/ppt/slideLayouts/slideLayout48.xml" ContentType="application/vnd.openxmlformats-officedocument.presentationml.slideLayout+xml"/>
  <Override PartName="/ppt/slideLayouts/slideLayout47.xml" ContentType="application/vnd.openxmlformats-officedocument.presentationml.slideLayout+xml"/>
  <Override PartName="/ppt/slideLayouts/slideLayout56.xml" ContentType="application/vnd.openxmlformats-officedocument.presentationml.slideLayout+xml"/>
  <Override PartName="/ppt/slideLayouts/slideLayout13.xml" ContentType="application/vnd.openxmlformats-officedocument.presentationml.slideLayout+xml"/>
  <Override PartName="/ppt/slideLayouts/slideLayout39.xml" ContentType="application/vnd.openxmlformats-officedocument.presentationml.slideLayout+xml"/>
  <Override PartName="/ppt/slideLayouts/slideLayout3.xml" ContentType="application/vnd.openxmlformats-officedocument.presentationml.slideLayout+xml"/>
  <Override PartName="/ppt/slideLayouts/slideLayout55.xml" ContentType="application/vnd.openxmlformats-officedocument.presentationml.slideLayout+xml"/>
  <Override PartName="/ppt/slideLayouts/slideLayout12.xml" ContentType="application/vnd.openxmlformats-officedocument.presentationml.slideLayout+xml"/>
  <Override PartName="/ppt/slideLayouts/slideLayout38.xml" ContentType="application/vnd.openxmlformats-officedocument.presentationml.slideLayout+xml"/>
  <Override PartName="/ppt/slideLayouts/slideLayout2.xml" ContentType="application/vnd.openxmlformats-officedocument.presentationml.slideLayout+xml"/>
  <Override PartName="/ppt/slideLayouts/slideLayout54.xml" ContentType="application/vnd.openxmlformats-officedocument.presentationml.slideLayout+xml"/>
  <Override PartName="/ppt/slideLayouts/slideLayout11.xml" ContentType="application/vnd.openxmlformats-officedocument.presentationml.slideLayout+xml"/>
  <Override PartName="/ppt/slideLayouts/slideLayout37.xml" ContentType="application/vnd.openxmlformats-officedocument.presentationml.slideLayout+xml"/>
  <Override PartName="/ppt/slideLayouts/slideLayout1.xml" ContentType="application/vnd.openxmlformats-officedocument.presentationml.slideLayout+xml"/>
  <Override PartName="/ppt/slideLayouts/slideLayout30.xml" ContentType="application/vnd.openxmlformats-officedocument.presentationml.slideLayout+xml"/>
  <Override PartName="/ppt/slideLayouts/slideLayout73.xml" ContentType="application/vnd.openxmlformats-officedocument.presentationml.slideLayout+xml"/>
  <Override PartName="/ppt/slideLayouts/slideLayout10.xml" ContentType="application/vnd.openxmlformats-officedocument.presentationml.slideLayout+xml"/>
  <Override PartName="/ppt/slideLayouts/slideLayout53.xml" ContentType="application/vnd.openxmlformats-officedocument.presentationml.slideLayout+xml"/>
  <Override PartName="/ppt/slideLayouts/slideLayout96.xml" ContentType="application/vnd.openxmlformats-officedocument.presentationml.slideLayout+xml"/>
  <Override PartName="/ppt/slideLayouts/slideLayout21.xml" ContentType="application/vnd.openxmlformats-officedocument.presentationml.slideLayout+xml"/>
  <Override PartName="/ppt/slideLayouts/slideLayout64.xml" ContentType="application/vnd.openxmlformats-officedocument.presentationml.slideLayout+xml"/>
  <Override PartName="/ppt/slideLayouts/slideLayout8.xml" ContentType="application/vnd.openxmlformats-officedocument.presentationml.slideLayout+xml"/>
  <Override PartName="/ppt/slideLayouts/slideLayout20.xml" ContentType="application/vnd.openxmlformats-officedocument.presentationml.slideLayout+xml"/>
  <Override PartName="/ppt/slideLayouts/slideLayout63.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46.xml" ContentType="application/vnd.openxmlformats-officedocument.presentationml.slideLayout+xml"/>
  <Override PartName="/ppt/slideLayouts/slideLayout89.xml" ContentType="application/vnd.openxmlformats-officedocument.presentationml.slideLayout+xml"/>
  <Override PartName="/ppt/slideLayouts/slideLayout17.xml" ContentType="application/vnd.openxmlformats-officedocument.presentationml.slideLayout+xml"/>
  <Override PartName="/ppt/slideLayouts/slideLayout78.xml" ContentType="application/vnd.openxmlformats-officedocument.presentationml.slideLayout+xml"/>
  <Override PartName="/ppt/slideLayouts/slideLayout35.xml" ContentType="application/vnd.openxmlformats-officedocument.presentationml.slideLayout+xml"/>
  <Override PartName="/ppt/slideLayouts/slideLayout18.xml" ContentType="application/vnd.openxmlformats-officedocument.presentationml.slideLayout+xml"/>
  <Override PartName="/ppt/slideLayouts/slideLayout95.xml" ContentType="application/vnd.openxmlformats-officedocument.presentationml.slideLayout+xml"/>
  <Override PartName="/ppt/slideLayouts/slideLayout52.xml" ContentType="application/vnd.openxmlformats-officedocument.presentationml.slideLayout+xml"/>
  <Override PartName="/ppt/slideLayouts/slideLayout60.xml" ContentType="application/vnd.openxmlformats-officedocument.presentationml.slideLayout+xml"/>
  <Override PartName="/ppt/slideLayouts/slideLayout51.xml" ContentType="application/vnd.openxmlformats-officedocument.presentationml.slideLayout+xml"/>
  <Override PartName="/ppt/slideLayouts/slideLayout94.xml" ContentType="application/vnd.openxmlformats-officedocument.presentationml.slideLayout+xml"/>
  <Override PartName="/ppt/slideLayouts/slideLayout34.xml" ContentType="application/vnd.openxmlformats-officedocument.presentationml.slideLayout+xml"/>
  <Override PartName="/ppt/slideLayouts/slideLayout77.xml" ContentType="application/vnd.openxmlformats-officedocument.presentationml.slideLayout+xml"/>
  <Override PartName="/ppt/slideLayouts/slideLayout43.xml" ContentType="application/vnd.openxmlformats-officedocument.presentationml.slideLayout+xml"/>
  <Override PartName="/ppt/slideLayouts/slideLayout86.xml" ContentType="application/vnd.openxmlformats-officedocument.presentationml.slideLayout+xml"/>
  <Override PartName="/ppt/slideLayouts/slideLayout26.xml" ContentType="application/vnd.openxmlformats-officedocument.presentationml.slideLayout+xml"/>
  <Override PartName="/ppt/slideLayouts/slideLayout69.xml" ContentType="application/vnd.openxmlformats-officedocument.presentationml.slideLayout+xml"/>
  <Override PartName="/ppt/slideLayouts/_rels/slideLayout88.xml.rels" ContentType="application/vnd.openxmlformats-package.relationships+xml"/>
  <Override PartName="/ppt/slideLayouts/_rels/slideLayout45.xml.rels" ContentType="application/vnd.openxmlformats-package.relationships+xml"/>
  <Override PartName="/ppt/slideLayouts/_rels/slideLayout79.xml.rels" ContentType="application/vnd.openxmlformats-package.relationships+xml"/>
  <Override PartName="/ppt/slideLayouts/_rels/slideLayout36.xml.rels" ContentType="application/vnd.openxmlformats-package.relationships+xml"/>
  <Override PartName="/ppt/slideLayouts/_rels/slideLayout87.xml.rels" ContentType="application/vnd.openxmlformats-package.relationships+xml"/>
  <Override PartName="/ppt/slideLayouts/_rels/slideLayout44.xml.rels" ContentType="application/vnd.openxmlformats-package.relationships+xml"/>
  <Override PartName="/ppt/slideLayouts/_rels/slideLayout31.xml.rels" ContentType="application/vnd.openxmlformats-package.relationships+xml"/>
  <Override PartName="/ppt/slideLayouts/_rels/slideLayout74.xml.rels" ContentType="application/vnd.openxmlformats-package.relationships+xml"/>
  <Override PartName="/ppt/slideLayouts/_rels/slideLayout9.xml.rels" ContentType="application/vnd.openxmlformats-package.relationships+xml"/>
  <Override PartName="/ppt/slideLayouts/_rels/slideLayout22.xml.rels" ContentType="application/vnd.openxmlformats-package.relationships+xml"/>
  <Override PartName="/ppt/slideLayouts/_rels/slideLayout65.xml.rels" ContentType="application/vnd.openxmlformats-package.relationships+xml"/>
  <Override PartName="/ppt/slideLayouts/_rels/slideLayout32.xml.rels" ContentType="application/vnd.openxmlformats-package.relationships+xml"/>
  <Override PartName="/ppt/slideLayouts/_rels/slideLayout75.xml.rels" ContentType="application/vnd.openxmlformats-package.relationships+xml"/>
  <Override PartName="/ppt/slideLayouts/_rels/slideLayout40.xml.rels" ContentType="application/vnd.openxmlformats-package.relationships+xml"/>
  <Override PartName="/ppt/slideLayouts/_rels/slideLayout83.xml.rels" ContentType="application/vnd.openxmlformats-package.relationships+xml"/>
  <Override PartName="/ppt/slideLayouts/_rels/slideLayout23.xml.rels" ContentType="application/vnd.openxmlformats-package.relationships+xml"/>
  <Override PartName="/ppt/slideLayouts/_rels/slideLayout66.xml.rels" ContentType="application/vnd.openxmlformats-package.relationships+xml"/>
  <Override PartName="/ppt/slideLayouts/_rels/slideLayout50.xml.rels" ContentType="application/vnd.openxmlformats-package.relationships+xml"/>
  <Override PartName="/ppt/slideLayouts/_rels/slideLayout93.xml.rels" ContentType="application/vnd.openxmlformats-package.relationships+xml"/>
  <Override PartName="/ppt/slideLayouts/_rels/slideLayout33.xml.rels" ContentType="application/vnd.openxmlformats-package.relationships+xml"/>
  <Override PartName="/ppt/slideLayouts/_rels/slideLayout76.xml.rels" ContentType="application/vnd.openxmlformats-package.relationships+xml"/>
  <Override PartName="/ppt/slideLayouts/_rels/slideLayout41.xml.rels" ContentType="application/vnd.openxmlformats-package.relationships+xml"/>
  <Override PartName="/ppt/slideLayouts/_rels/slideLayout84.xml.rels" ContentType="application/vnd.openxmlformats-package.relationships+xml"/>
  <Override PartName="/ppt/slideLayouts/_rels/slideLayout24.xml.rels" ContentType="application/vnd.openxmlformats-package.relationships+xml"/>
  <Override PartName="/ppt/slideLayouts/_rels/slideLayout67.xml.rels" ContentType="application/vnd.openxmlformats-package.relationships+xml"/>
  <Override PartName="/ppt/slideLayouts/_rels/slideLayout27.xml.rels" ContentType="application/vnd.openxmlformats-package.relationships+xml"/>
  <Override PartName="/ppt/slideLayouts/_rels/slideLayout61.xml.rels" ContentType="application/vnd.openxmlformats-package.relationships+xml"/>
  <Override PartName="/ppt/slideLayouts/_rels/slideLayout19.xml.rels" ContentType="application/vnd.openxmlformats-package.relationships+xml"/>
  <Override PartName="/ppt/slideLayouts/_rels/slideLayout70.xml.rels" ContentType="application/vnd.openxmlformats-package.relationships+xml"/>
  <Override PartName="/ppt/slideLayouts/_rels/slideLayout28.xml.rels" ContentType="application/vnd.openxmlformats-package.relationships+xml"/>
  <Override PartName="/ppt/slideLayouts/_rels/slideLayout62.xml.rels" ContentType="application/vnd.openxmlformats-package.relationships+xml"/>
  <Override PartName="/ppt/slideLayouts/_rels/slideLayout71.xml.rels" ContentType="application/vnd.openxmlformats-package.relationships+xml"/>
  <Override PartName="/ppt/slideLayouts/_rels/slideLayout72.xml.rels" ContentType="application/vnd.openxmlformats-package.relationships+xml"/>
  <Override PartName="/ppt/slideLayouts/_rels/slideLayout29.xml.rels" ContentType="application/vnd.openxmlformats-package.relationships+xml"/>
  <Override PartName="/ppt/slideLayouts/_rels/slideLayout80.xml.rels" ContentType="application/vnd.openxmlformats-package.relationships+xml"/>
  <Override PartName="/ppt/slideLayouts/_rels/slideLayout81.xml.rels" ContentType="application/vnd.openxmlformats-package.relationships+xml"/>
  <Override PartName="/ppt/slideLayouts/_rels/slideLayout82.xml.rels" ContentType="application/vnd.openxmlformats-package.relationships+xml"/>
  <Override PartName="/ppt/slideLayouts/_rels/slideLayout1.xml.rels" ContentType="application/vnd.openxmlformats-package.relationships+xml"/>
  <Override PartName="/ppt/slideLayouts/_rels/slideLayout47.xml.rels" ContentType="application/vnd.openxmlformats-package.relationships+xml"/>
  <Override PartName="/ppt/slideLayouts/_rels/slideLayout96.xml.rels" ContentType="application/vnd.openxmlformats-package.relationships+xml"/>
  <Override PartName="/ppt/slideLayouts/_rels/slideLayout10.xml.rels" ContentType="application/vnd.openxmlformats-package.relationships+xml"/>
  <Override PartName="/ppt/slideLayouts/_rels/slideLayout53.xml.rels" ContentType="application/vnd.openxmlformats-package.relationships+xml"/>
  <Override PartName="/ppt/slideLayouts/_rels/slideLayout37.xml.rels" ContentType="application/vnd.openxmlformats-package.relationships+xml"/>
  <Override PartName="/ppt/slideLayouts/_rels/slideLayout11.xml.rels" ContentType="application/vnd.openxmlformats-package.relationships+xml"/>
  <Override PartName="/ppt/slideLayouts/_rels/slideLayout54.xml.rels" ContentType="application/vnd.openxmlformats-package.relationships+xml"/>
  <Override PartName="/ppt/slideLayouts/_rels/slideLayout2.xml.rels" ContentType="application/vnd.openxmlformats-package.relationships+xml"/>
  <Override PartName="/ppt/slideLayouts/_rels/slideLayout48.xml.rels" ContentType="application/vnd.openxmlformats-package.relationships+xml"/>
  <Override PartName="/ppt/slideLayouts/_rels/slideLayout8.xml.rels" ContentType="application/vnd.openxmlformats-package.relationships+xml"/>
  <Override PartName="/ppt/slideLayouts/_rels/slideLayout64.xml.rels" ContentType="application/vnd.openxmlformats-package.relationships+xml"/>
  <Override PartName="/ppt/slideLayouts/_rels/slideLayout21.xml.rels" ContentType="application/vnd.openxmlformats-package.relationships+xml"/>
  <Override PartName="/ppt/slideLayouts/_rels/slideLayout59.xml.rels" ContentType="application/vnd.openxmlformats-package.relationships+xml"/>
  <Override PartName="/ppt/slideLayouts/_rels/slideLayout16.xml.rels" ContentType="application/vnd.openxmlformats-package.relationships+xml"/>
  <Override PartName="/ppt/slideLayouts/_rels/slideLayout92.xml.rels" ContentType="application/vnd.openxmlformats-package.relationships+xml"/>
  <Override PartName="/ppt/slideLayouts/_rels/slideLayout58.xml.rels" ContentType="application/vnd.openxmlformats-package.relationships+xml"/>
  <Override PartName="/ppt/slideLayouts/_rels/slideLayout15.xml.rels" ContentType="application/vnd.openxmlformats-package.relationships+xml"/>
  <Override PartName="/ppt/slideLayouts/_rels/slideLayout30.xml.rels" ContentType="application/vnd.openxmlformats-package.relationships+xml"/>
  <Override PartName="/ppt/slideLayouts/_rels/slideLayout73.xml.rels" ContentType="application/vnd.openxmlformats-package.relationships+xml"/>
  <Override PartName="/ppt/slideLayouts/_rels/slideLayout39.xml.rels" ContentType="application/vnd.openxmlformats-package.relationships+xml"/>
  <Override PartName="/ppt/slideLayouts/_rels/slideLayout13.xml.rels" ContentType="application/vnd.openxmlformats-package.relationships+xml"/>
  <Override PartName="/ppt/slideLayouts/_rels/slideLayout56.xml.rels" ContentType="application/vnd.openxmlformats-package.relationships+xml"/>
  <Override PartName="/ppt/slideLayouts/_rels/slideLayout90.xml.rels" ContentType="application/vnd.openxmlformats-package.relationships+xml"/>
  <Override PartName="/ppt/slideLayouts/_rels/slideLayout14.xml.rels" ContentType="application/vnd.openxmlformats-package.relationships+xml"/>
  <Override PartName="/ppt/slideLayouts/_rels/slideLayout57.xml.rels" ContentType="application/vnd.openxmlformats-package.relationships+xml"/>
  <Override PartName="/ppt/slideLayouts/_rels/slideLayout91.xml.rels" ContentType="application/vnd.openxmlformats-package.relationships+xml"/>
  <Override PartName="/ppt/slideLayouts/_rels/slideLayout49.xml.rels" ContentType="application/vnd.openxmlformats-package.relationships+xml"/>
  <Override PartName="/ppt/slideLayouts/_rels/slideLayout3.xml.rels" ContentType="application/vnd.openxmlformats-package.relationships+xml"/>
  <Override PartName="/ppt/slideLayouts/_rels/slideLayout38.xml.rels" ContentType="application/vnd.openxmlformats-package.relationships+xml"/>
  <Override PartName="/ppt/slideLayouts/_rels/slideLayout12.xml.rels" ContentType="application/vnd.openxmlformats-package.relationships+xml"/>
  <Override PartName="/ppt/slideLayouts/_rels/slideLayout55.xml.rels" ContentType="application/vnd.openxmlformats-package.relationships+xml"/>
  <Override PartName="/ppt/slideLayouts/_rels/slideLayout20.xml.rels" ContentType="application/vnd.openxmlformats-package.relationships+xml"/>
  <Override PartName="/ppt/slideLayouts/_rels/slideLayout63.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46.xml.rels" ContentType="application/vnd.openxmlformats-package.relationships+xml"/>
  <Override PartName="/ppt/slideLayouts/_rels/slideLayout89.xml.rels" ContentType="application/vnd.openxmlformats-package.relationships+xml"/>
  <Override PartName="/ppt/slideLayouts/_rels/slideLayout17.xml.rels" ContentType="application/vnd.openxmlformats-package.relationships+xml"/>
  <Override PartName="/ppt/slideLayouts/_rels/slideLayout78.xml.rels" ContentType="application/vnd.openxmlformats-package.relationships+xml"/>
  <Override PartName="/ppt/slideLayouts/_rels/slideLayout35.xml.rels" ContentType="application/vnd.openxmlformats-package.relationships+xml"/>
  <Override PartName="/ppt/slideLayouts/_rels/slideLayout18.xml.rels" ContentType="application/vnd.openxmlformats-package.relationships+xml"/>
  <Override PartName="/ppt/slideLayouts/_rels/slideLayout95.xml.rels" ContentType="application/vnd.openxmlformats-package.relationships+xml"/>
  <Override PartName="/ppt/slideLayouts/_rels/slideLayout52.xml.rels" ContentType="application/vnd.openxmlformats-package.relationships+xml"/>
  <Override PartName="/ppt/slideLayouts/_rels/slideLayout60.xml.rels" ContentType="application/vnd.openxmlformats-package.relationships+xml"/>
  <Override PartName="/ppt/slideLayouts/_rels/slideLayout86.xml.rels" ContentType="application/vnd.openxmlformats-package.relationships+xml"/>
  <Override PartName="/ppt/slideLayouts/_rels/slideLayout43.xml.rels" ContentType="application/vnd.openxmlformats-package.relationships+xml"/>
  <Override PartName="/ppt/slideLayouts/_rels/slideLayout69.xml.rels" ContentType="application/vnd.openxmlformats-package.relationships+xml"/>
  <Override PartName="/ppt/slideLayouts/_rels/slideLayout26.xml.rels" ContentType="application/vnd.openxmlformats-package.relationships+xml"/>
  <Override PartName="/ppt/slideLayouts/_rels/slideLayout51.xml.rels" ContentType="application/vnd.openxmlformats-package.relationships+xml"/>
  <Override PartName="/ppt/slideLayouts/_rels/slideLayout94.xml.rels" ContentType="application/vnd.openxmlformats-package.relationships+xml"/>
  <Override PartName="/ppt/slideLayouts/_rels/slideLayout34.xml.rels" ContentType="application/vnd.openxmlformats-package.relationships+xml"/>
  <Override PartName="/ppt/slideLayouts/_rels/slideLayout77.xml.rels" ContentType="application/vnd.openxmlformats-package.relationships+xml"/>
  <Override PartName="/ppt/slideLayouts/_rels/slideLayout68.xml.rels" ContentType="application/vnd.openxmlformats-package.relationships+xml"/>
  <Override PartName="/ppt/slideLayouts/_rels/slideLayout25.xml.rels" ContentType="application/vnd.openxmlformats-package.relationships+xml"/>
  <Override PartName="/ppt/slideLayouts/_rels/slideLayout85.xml.rels" ContentType="application/vnd.openxmlformats-package.relationships+xml"/>
  <Override PartName="/ppt/slideLayouts/_rels/slideLayout42.xml.rels" ContentType="application/vnd.openxmlformats-package.relationships+xml"/>
  <Override PartName="/ppt/slideLayouts/slideLayout25.xml" ContentType="application/vnd.openxmlformats-officedocument.presentationml.slideLayout+xml"/>
  <Override PartName="/ppt/slideLayouts/slideLayout68.xml" ContentType="application/vnd.openxmlformats-officedocument.presentationml.slideLayout+xml"/>
  <Override PartName="/ppt/slideLayouts/slideLayout42.xml" ContentType="application/vnd.openxmlformats-officedocument.presentationml.slideLayout+xml"/>
  <Override PartName="/ppt/slideLayouts/slideLayout85.xml" ContentType="application/vnd.openxmlformats-officedocument.presentationml.slideLayout+xml"/>
  <Override PartName="/ppt/slideLayouts/slideLayout92.xml" ContentType="application/vnd.openxmlformats-officedocument.presentationml.slideLayout+xml"/>
  <Override PartName="/ppt/slideLayouts/slideLayout91.xml" ContentType="application/vnd.openxmlformats-officedocument.presentationml.slideLayout+xml"/>
  <Override PartName="/ppt/slideLayouts/slideLayout90.xml" ContentType="application/vnd.openxmlformats-officedocument.presentationml.slideLayout+xml"/>
  <Override PartName="/ppt/slideLayouts/slideLayout82.xml" ContentType="application/vnd.openxmlformats-officedocument.presentationml.slideLayout+xml"/>
  <Override PartName="/ppt/slideLayouts/slideLayout81.xml" ContentType="application/vnd.openxmlformats-officedocument.presentationml.slideLayout+xml"/>
  <Override PartName="/ppt/slideLayouts/slideLayout80.xml" ContentType="application/vnd.openxmlformats-officedocument.presentationml.slideLayout+xml"/>
  <Override PartName="/ppt/slideLayouts/slideLayout29.xml" ContentType="application/vnd.openxmlformats-officedocument.presentationml.slideLayout+xml"/>
  <Override PartName="/ppt/slideLayouts/slideLayout72.xml" ContentType="application/vnd.openxmlformats-officedocument.presentationml.slideLayout+xml"/>
  <Override PartName="/ppt/slideLayouts/slideLayout71.xml" ContentType="application/vnd.openxmlformats-officedocument.presentationml.slideLayout+xml"/>
  <Override PartName="/ppt/slideLayouts/slideLayout62.xml" ContentType="application/vnd.openxmlformats-officedocument.presentationml.slideLayout+xml"/>
  <Override PartName="/ppt/slideLayouts/slideLayout28.xml" ContentType="application/vnd.openxmlformats-officedocument.presentationml.slideLayout+xml"/>
  <Override PartName="/ppt/slideLayouts/slideLayout70.xml" ContentType="application/vnd.openxmlformats-officedocument.presentationml.slideLayout+xml"/>
  <Override PartName="/ppt/slideLayouts/slideLayout19.xml" ContentType="application/vnd.openxmlformats-officedocument.presentationml.slideLayout+xml"/>
  <Override PartName="/ppt/slideLayouts/slideLayout61.xml" ContentType="application/vnd.openxmlformats-officedocument.presentationml.slideLayout+xml"/>
  <Override PartName="/ppt/slideLayouts/slideLayout27.xml" ContentType="application/vnd.openxmlformats-officedocument.presentationml.slideLayout+xml"/>
  <Override PartName="/ppt/slideLayouts/slideLayout67.xml" ContentType="application/vnd.openxmlformats-officedocument.presentationml.slideLayout+xml"/>
  <Override PartName="/ppt/slideLayouts/slideLayout24.xml" ContentType="application/vnd.openxmlformats-officedocument.presentationml.slideLayout+xml"/>
  <Override PartName="/ppt/slideLayouts/slideLayout84.xml" ContentType="application/vnd.openxmlformats-officedocument.presentationml.slideLayout+xml"/>
  <Override PartName="/ppt/slideLayouts/slideLayout41.xml" ContentType="application/vnd.openxmlformats-officedocument.presentationml.slideLayout+xml"/>
  <Override PartName="/ppt/slideLayouts/slideLayout76.xml" ContentType="application/vnd.openxmlformats-officedocument.presentationml.slideLayout+xml"/>
  <Override PartName="/ppt/slideLayouts/slideLayout33.xml" ContentType="application/vnd.openxmlformats-officedocument.presentationml.slideLayout+xml"/>
  <Override PartName="/ppt/slideLayouts/slideLayout93.xml" ContentType="application/vnd.openxmlformats-officedocument.presentationml.slideLayout+xml"/>
  <Override PartName="/ppt/slideLayouts/slideLayout50.xml" ContentType="application/vnd.openxmlformats-officedocument.presentationml.slideLayout+xml"/>
  <Override PartName="/ppt/slideLayouts/slideLayout66.xml" ContentType="application/vnd.openxmlformats-officedocument.presentationml.slideLayout+xml"/>
  <Override PartName="/ppt/slideLayouts/slideLayout23.xml" ContentType="application/vnd.openxmlformats-officedocument.presentationml.slideLayout+xml"/>
  <Override PartName="/ppt/slideLayouts/slideLayout83.xml" ContentType="application/vnd.openxmlformats-officedocument.presentationml.slideLayout+xml"/>
  <Override PartName="/ppt/slideLayouts/slideLayout40.xml" ContentType="application/vnd.openxmlformats-officedocument.presentationml.slideLayout+xml"/>
  <Override PartName="/ppt/slideLayouts/slideLayout75.xml" ContentType="application/vnd.openxmlformats-officedocument.presentationml.slideLayout+xml"/>
  <Override PartName="/ppt/slideLayouts/slideLayout32.xml" ContentType="application/vnd.openxmlformats-officedocument.presentationml.slideLayout+xml"/>
  <Override PartName="/ppt/slideLayouts/slideLayout65.xml" ContentType="application/vnd.openxmlformats-officedocument.presentationml.slideLayout+xml"/>
  <Override PartName="/ppt/slideLayouts/slideLayout22.xml" ContentType="application/vnd.openxmlformats-officedocument.presentationml.slideLayout+xml"/>
  <Override PartName="/ppt/slideLayouts/slideLayout9.xml" ContentType="application/vnd.openxmlformats-officedocument.presentationml.slideLayout+xml"/>
  <Override PartName="/ppt/slideLayouts/slideLayout74.xml" ContentType="application/vnd.openxmlformats-officedocument.presentationml.slideLayout+xml"/>
  <Override PartName="/ppt/slideLayouts/slideLayout31.xml" ContentType="application/vnd.openxmlformats-officedocument.presentationml.slideLayout+xml"/>
  <Override PartName="/ppt/slideLayouts/slideLayout44.xml" ContentType="application/vnd.openxmlformats-officedocument.presentationml.slideLayout+xml"/>
  <Override PartName="/ppt/slideLayouts/slideLayout87.xml" ContentType="application/vnd.openxmlformats-officedocument.presentationml.slideLayout+xml"/>
  <Override PartName="/ppt/slideLayouts/slideLayout36.xml" ContentType="application/vnd.openxmlformats-officedocument.presentationml.slideLayout+xml"/>
  <Override PartName="/ppt/slideLayouts/slideLayout79.xml" ContentType="application/vnd.openxmlformats-officedocument.presentationml.slideLayout+xml"/>
  <Override PartName="/ppt/slideLayouts/slideLayout45.xml" ContentType="application/vnd.openxmlformats-officedocument.presentationml.slideLayout+xml"/>
  <Override PartName="/ppt/slideLayouts/slideLayout88.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Masters/_rels/notesMaster1.xml.rels" ContentType="application/vnd.openxmlformats-package.relationships+xml"/>
  <Override PartName="/ppt/notesMasters/notesMaster1.xml" ContentType="application/vnd.openxmlformats-officedocument.presentationml.notesMaster+xml"/>
  <Override PartName="/ppt/media/image29.png" ContentType="image/png"/>
  <Override PartName="/ppt/media/image28.png" ContentType="image/png"/>
  <Override PartName="/ppt/media/image27.png" ContentType="image/png"/>
  <Override PartName="/ppt/media/image19.png" ContentType="image/png"/>
  <Override PartName="/ppt/media/image36.png" ContentType="image/png"/>
  <Override PartName="/ppt/media/image26.png" ContentType="image/png"/>
  <Override PartName="/ppt/media/image18.png" ContentType="image/png"/>
  <Override PartName="/ppt/media/image35.png" ContentType="image/png"/>
  <Override PartName="/ppt/media/image25.png" ContentType="image/png"/>
  <Override PartName="/ppt/media/image17.png" ContentType="image/png"/>
  <Override PartName="/ppt/media/image34.png" ContentType="image/png"/>
  <Override PartName="/ppt/media/image11.png" ContentType="image/png"/>
  <Override PartName="/ppt/media/image7.png" ContentType="image/png"/>
  <Override PartName="/ppt/media/image12.png" ContentType="image/png"/>
  <Override PartName="/ppt/media/image20.png" ContentType="image/png"/>
  <Override PartName="/ppt/media/image8.png" ContentType="image/png"/>
  <Override PartName="/ppt/media/image21.png" ContentType="image/png"/>
  <Override PartName="/ppt/media/image13.png" ContentType="image/png"/>
  <Override PartName="/ppt/media/image30.png" ContentType="image/png"/>
  <Override PartName="/ppt/media/image22.png" ContentType="image/png"/>
  <Override PartName="/ppt/media/image10.png" ContentType="image/png"/>
  <Override PartName="/ppt/media/image9.png" ContentType="image/png"/>
  <Override PartName="/ppt/media/image37.png" ContentType="image/png"/>
  <Override PartName="/ppt/media/image38.png" ContentType="image/png"/>
  <Override PartName="/ppt/media/image39.png" ContentType="image/png"/>
  <Override PartName="/ppt/media/image6.png" ContentType="image/png"/>
  <Override PartName="/ppt/media/image5.png" ContentType="image/png"/>
  <Override PartName="/ppt/media/image4.png" ContentType="image/png"/>
  <Override PartName="/ppt/media/image3.png" ContentType="image/png"/>
  <Override PartName="/ppt/media/image2.png" ContentType="image/png"/>
  <Override PartName="/ppt/media/image1.png" ContentType="image/png"/>
  <Override PartName="/ppt/media/image14.png" ContentType="image/png"/>
  <Override PartName="/ppt/media/image31.png" ContentType="image/png"/>
  <Override PartName="/ppt/media/image15.png" ContentType="image/png"/>
  <Override PartName="/ppt/media/image32.png" ContentType="image/png"/>
  <Override PartName="/ppt/media/image23.png" ContentType="image/png"/>
  <Override PartName="/ppt/media/image40.png" ContentType="image/png"/>
  <Override PartName="/ppt/media/image16.png" ContentType="image/png"/>
  <Override PartName="/ppt/media/image33.png" ContentType="image/png"/>
  <Override PartName="/ppt/media/image24.png" ContentType="image/png"/>
  <Override PartName="/ppt/media/image41.png" ContentType="image/png"/>
  <Override PartName="/ppt/slides/_rels/slide30.xml.rels" ContentType="application/vnd.openxmlformats-package.relationships+xml"/>
  <Override PartName="/ppt/slides/_rels/slide73.xml.rels" ContentType="application/vnd.openxmlformats-package.relationships+xml"/>
  <Override PartName="/ppt/slides/_rels/slide13.xml.rels" ContentType="application/vnd.openxmlformats-package.relationships+xml"/>
  <Override PartName="/ppt/slides/_rels/slide56.xml.rels" ContentType="application/vnd.openxmlformats-package.relationships+xml"/>
  <Override PartName="/ppt/slides/_rels/slide21.xml.rels" ContentType="application/vnd.openxmlformats-package.relationships+xml"/>
  <Override PartName="/ppt/slides/_rels/slide64.xml.rels" ContentType="application/vnd.openxmlformats-package.relationships+xml"/>
  <Override PartName="/ppt/slides/_rels/slide39.xml.rels" ContentType="application/vnd.openxmlformats-package.relationships+xml"/>
  <Override PartName="/ppt/slides/_rels/slide12.xml.rels" ContentType="application/vnd.openxmlformats-package.relationships+xml"/>
  <Override PartName="/ppt/slides/_rels/slide55.xml.rels" ContentType="application/vnd.openxmlformats-package.relationships+xml"/>
  <Override PartName="/ppt/slides/_rels/slide20.xml.rels" ContentType="application/vnd.openxmlformats-package.relationships+xml"/>
  <Override PartName="/ppt/slides/_rels/slide63.xml.rels" ContentType="application/vnd.openxmlformats-package.relationships+xml"/>
  <Override PartName="/ppt/slides/_rels/slide3.xml.rels" ContentType="application/vnd.openxmlformats-package.relationships+xml"/>
  <Override PartName="/ppt/slides/_rels/slide46.xml.rels" ContentType="application/vnd.openxmlformats-package.relationships+xml"/>
  <Override PartName="/ppt/slides/_rels/slide11.xml.rels" ContentType="application/vnd.openxmlformats-package.relationships+xml"/>
  <Override PartName="/ppt/slides/_rels/slide54.xml.rels" ContentType="application/vnd.openxmlformats-package.relationships+xml"/>
  <Override PartName="/ppt/slides/_rels/slide10.xml.rels" ContentType="application/vnd.openxmlformats-package.relationships+xml"/>
  <Override PartName="/ppt/slides/_rels/slide53.xml.rels" ContentType="application/vnd.openxmlformats-package.relationships+xml"/>
  <Override PartName="/ppt/slides/_rels/slide7.xml.rels" ContentType="application/vnd.openxmlformats-package.relationships+xml"/>
  <Override PartName="/ppt/slides/_rels/slide9.xml.rels" ContentType="application/vnd.openxmlformats-package.relationships+xml"/>
  <Override PartName="/ppt/slides/_rels/slide14.xml.rels" ContentType="application/vnd.openxmlformats-package.relationships+xml"/>
  <Override PartName="/ppt/slides/_rels/slide57.xml.rels" ContentType="application/vnd.openxmlformats-package.relationships+xml"/>
  <Override PartName="/ppt/slides/_rels/slide31.xml.rels" ContentType="application/vnd.openxmlformats-package.relationships+xml"/>
  <Override PartName="/ppt/slides/_rels/slide74.xml.rels" ContentType="application/vnd.openxmlformats-package.relationships+xml"/>
  <Override PartName="/ppt/slides/_rels/slide60.xml.rels" ContentType="application/vnd.openxmlformats-package.relationships+xml"/>
  <Override PartName="/ppt/slides/_rels/slide43.xml.rels" ContentType="application/vnd.openxmlformats-package.relationships+xml"/>
  <Override PartName="/ppt/slides/_rels/slide52.xml.rels" ContentType="application/vnd.openxmlformats-package.relationships+xml"/>
  <Override PartName="/ppt/slides/_rels/slide35.xml.rels" ContentType="application/vnd.openxmlformats-package.relationships+xml"/>
  <Override PartName="/ppt/slides/_rels/slide18.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69.xml.rels" ContentType="application/vnd.openxmlformats-package.relationships+xml"/>
  <Override PartName="/ppt/slides/_rels/slide49.xml.rels" ContentType="application/vnd.openxmlformats-package.relationships+xml"/>
  <Override PartName="/ppt/slides/_rels/slide6.xml.rels" ContentType="application/vnd.openxmlformats-package.relationships+xml"/>
  <Override PartName="/ppt/slides/_rels/slide68.xml.rels" ContentType="application/vnd.openxmlformats-package.relationships+xml"/>
  <Override PartName="/ppt/slides/_rels/slide25.xml.rels" ContentType="application/vnd.openxmlformats-package.relationships+xml"/>
  <Override PartName="/ppt/slides/_rels/slide42.xml.rels" ContentType="application/vnd.openxmlformats-package.relationships+xml"/>
  <Override PartName="/ppt/slides/_rels/slide76.xml.rels" ContentType="application/vnd.openxmlformats-package.relationships+xml"/>
  <Override PartName="/ppt/slides/_rels/slide33.xml.rels" ContentType="application/vnd.openxmlformats-package.relationships+xml"/>
  <Override PartName="/ppt/slides/_rels/slide59.xml.rels" ContentType="application/vnd.openxmlformats-package.relationships+xml"/>
  <Override PartName="/ppt/slides/_rels/slide16.xml.rels" ContentType="application/vnd.openxmlformats-package.relationships+xml"/>
  <Override PartName="/ppt/slides/_rels/slide50.xml.rels" ContentType="application/vnd.openxmlformats-package.relationships+xml"/>
  <Override PartName="/ppt/slides/_rels/slide17.xml.rels" ContentType="application/vnd.openxmlformats-package.relationships+xml"/>
  <Override PartName="/ppt/slides/_rels/slide51.xml.rels" ContentType="application/vnd.openxmlformats-package.relationships+xml"/>
  <Override PartName="/ppt/slides/_rels/slide34.xml.rels" ContentType="application/vnd.openxmlformats-package.relationships+xml"/>
  <Override PartName="/ppt/slides/_rels/slide41.xml.rels" ContentType="application/vnd.openxmlformats-package.relationships+xml"/>
  <Override PartName="/ppt/slides/_rels/slide67.xml.rels" ContentType="application/vnd.openxmlformats-package.relationships+xml"/>
  <Override PartName="/ppt/slides/_rels/slide24.xml.rels" ContentType="application/vnd.openxmlformats-package.relationships+xml"/>
  <Override PartName="/ppt/slides/_rels/slide15.xml.rels" ContentType="application/vnd.openxmlformats-package.relationships+xml"/>
  <Override PartName="/ppt/slides/_rels/slide58.xml.rels" ContentType="application/vnd.openxmlformats-package.relationships+xml"/>
  <Override PartName="/ppt/slides/_rels/slide32.xml.rels" ContentType="application/vnd.openxmlformats-package.relationships+xml"/>
  <Override PartName="/ppt/slides/_rels/slide75.xml.rels" ContentType="application/vnd.openxmlformats-package.relationships+xml"/>
  <Override PartName="/ppt/slides/_rels/slide40.xml.rels" ContentType="application/vnd.openxmlformats-package.relationships+xml"/>
  <Override PartName="/ppt/slides/_rels/slide66.xml.rels" ContentType="application/vnd.openxmlformats-package.relationships+xml"/>
  <Override PartName="/ppt/slides/_rels/slide23.xml.rels" ContentType="application/vnd.openxmlformats-package.relationships+xml"/>
  <Override PartName="/ppt/slides/_rels/slide28.xml.rels" ContentType="application/vnd.openxmlformats-package.relationships+xml"/>
  <Override PartName="/ppt/slides/_rels/slide62.xml.rels" ContentType="application/vnd.openxmlformats-package.relationships+xml"/>
  <Override PartName="/ppt/slides/_rels/slide72.xml.rels" ContentType="application/vnd.openxmlformats-package.relationships+xml"/>
  <Override PartName="/ppt/slides/_rels/slide38.xml.rels" ContentType="application/vnd.openxmlformats-package.relationships+xml"/>
  <Override PartName="/ppt/slides/_rels/slide71.xml.rels" ContentType="application/vnd.openxmlformats-package.relationships+xml"/>
  <Override PartName="/ppt/slides/_rels/slide37.xml.rels" ContentType="application/vnd.openxmlformats-package.relationships+xml"/>
  <Override PartName="/ppt/slides/_rels/slide36.xml.rels" ContentType="application/vnd.openxmlformats-package.relationships+xml"/>
  <Override PartName="/ppt/slides/_rels/slide70.xml.rels" ContentType="application/vnd.openxmlformats-package.relationships+xml"/>
  <Override PartName="/ppt/slides/_rels/slide19.xml.rels" ContentType="application/vnd.openxmlformats-package.relationships+xml"/>
  <Override PartName="/ppt/slides/_rels/slide1.xml.rels" ContentType="application/vnd.openxmlformats-package.relationships+xml"/>
  <Override PartName="/ppt/slides/_rels/slide44.xml.rels" ContentType="application/vnd.openxmlformats-package.relationships+xml"/>
  <Override PartName="/ppt/slides/_rels/slide61.xml.rels" ContentType="application/vnd.openxmlformats-package.relationships+xml"/>
  <Override PartName="/ppt/slides/_rels/slide27.xml.rels" ContentType="application/vnd.openxmlformats-package.relationships+xml"/>
  <Override PartName="/ppt/slides/_rels/slide29.xml.rels" ContentType="application/vnd.openxmlformats-package.relationships+xml"/>
  <Override PartName="/ppt/slides/_rels/slide45.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48.xml.rels" ContentType="application/vnd.openxmlformats-package.relationships+xml"/>
  <Override PartName="/ppt/slides/_rels/slide4.xml.rels" ContentType="application/vnd.openxmlformats-package.relationships+xml"/>
  <Override PartName="/ppt/slides/_rels/slide47.xml.rels" ContentType="application/vnd.openxmlformats-package.relationships+xml"/>
  <Override PartName="/ppt/slides/_rels/slide65.xml.rels" ContentType="application/vnd.openxmlformats-package.relationships+xml"/>
  <Override PartName="/ppt/slides/_rels/slide22.xml.rels" ContentType="application/vnd.openxmlformats-package.relationships+xml"/>
  <Override PartName="/ppt/slides/slide49.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3.xml" ContentType="application/vnd.openxmlformats-officedocument.presentationml.slide+xml"/>
  <Override PartName="/ppt/slides/slide8.xml" ContentType="application/vnd.openxmlformats-officedocument.presentationml.slide+xml"/>
  <Override PartName="/ppt/slides/slide42.xml" ContentType="application/vnd.openxmlformats-officedocument.presentationml.slide+xml"/>
  <Override PartName="/ppt/slides/slide59.xml" ContentType="application/vnd.openxmlformats-officedocument.presentationml.slide+xml"/>
  <Override PartName="/ppt/slides/slide16.xml" ContentType="application/vnd.openxmlformats-officedocument.presentationml.slide+xml"/>
  <Override PartName="/ppt/slides/slide7.xml" ContentType="application/vnd.openxmlformats-officedocument.presentationml.slide+xml"/>
  <Override PartName="/ppt/slides/slide41.xml" ContentType="application/vnd.openxmlformats-officedocument.presentationml.slide+xml"/>
  <Override PartName="/ppt/slides/slide58.xml" ContentType="application/vnd.openxmlformats-officedocument.presentationml.slide+xml"/>
  <Override PartName="/ppt/slides/slide15.xml" ContentType="application/vnd.openxmlformats-officedocument.presentationml.slide+xml"/>
  <Override PartName="/ppt/slides/slide6.xml" ContentType="application/vnd.openxmlformats-officedocument.presentationml.slide+xml"/>
  <Override PartName="/ppt/slides/slide40.xml" ContentType="application/vnd.openxmlformats-officedocument.presentationml.slide+xml"/>
  <Override PartName="/ppt/slides/slide57.xml" ContentType="application/vnd.openxmlformats-officedocument.presentationml.slide+xml"/>
  <Override PartName="/ppt/slides/slide14.xml" ContentType="application/vnd.openxmlformats-officedocument.presentationml.slide+xml"/>
  <Override PartName="/ppt/slides/slide24.xml" ContentType="application/vnd.openxmlformats-officedocument.presentationml.slide+xml"/>
  <Override PartName="/ppt/slides/slide67.xml" ContentType="application/vnd.openxmlformats-officedocument.presentationml.slide+xml"/>
  <Override PartName="/ppt/slides/slide50.xml" ContentType="application/vnd.openxmlformats-officedocument.presentationml.slide+xml"/>
  <Override PartName="/ppt/slides/slide17.xml" ContentType="application/vnd.openxmlformats-officedocument.presentationml.slide+xml"/>
  <Override PartName="/ppt/slides/slide34.xml" ContentType="application/vnd.openxmlformats-officedocument.presentationml.slide+xml"/>
  <Override PartName="/ppt/slides/slide51.xml" ContentType="application/vnd.openxmlformats-officedocument.presentationml.slide+xml"/>
  <Override PartName="/ppt/slides/slide33.xml" ContentType="application/vnd.openxmlformats-officedocument.presentationml.slide+xml"/>
  <Override PartName="/ppt/slides/slide76.xml" ContentType="application/vnd.openxmlformats-officedocument.presentationml.slide+xml"/>
  <Override PartName="/ppt/slides/slide25.xml" ContentType="application/vnd.openxmlformats-officedocument.presentationml.slide+xml"/>
  <Override PartName="/ppt/slides/slide68.xml" ContentType="application/vnd.openxmlformats-officedocument.presentationml.slide+xml"/>
  <Override PartName="/ppt/slides/slide18.xml" ContentType="application/vnd.openxmlformats-officedocument.presentationml.slide+xml"/>
  <Override PartName="/ppt/slides/slide52.xml" ContentType="application/vnd.openxmlformats-officedocument.presentationml.slide+xml"/>
  <Override PartName="/ppt/slides/slide35.xml" ContentType="application/vnd.openxmlformats-officedocument.presentationml.slide+xml"/>
  <Override PartName="/ppt/slides/slide60.xml" ContentType="application/vnd.openxmlformats-officedocument.presentationml.slide+xml"/>
  <Override PartName="/ppt/slides/slide26.xml" ContentType="application/vnd.openxmlformats-officedocument.presentationml.slide+xml"/>
  <Override PartName="/ppt/slides/slide69.xml" ContentType="application/vnd.openxmlformats-officedocument.presentationml.slide+xml"/>
  <Override PartName="/ppt/slides/slide72.xml" ContentType="application/vnd.openxmlformats-officedocument.presentationml.slide+xml"/>
  <Override PartName="/ppt/slides/slide3.xml" ContentType="application/vnd.openxmlformats-officedocument.presentationml.slide+xml"/>
  <Override PartName="/ppt/slides/slide38.xml" ContentType="application/vnd.openxmlformats-officedocument.presentationml.slide+xml"/>
  <Override PartName="/ppt/slides/slide1.xml" ContentType="application/vnd.openxmlformats-officedocument.presentationml.slide+xml"/>
  <Override PartName="/ppt/slides/slide36.xml" ContentType="application/vnd.openxmlformats-officedocument.presentationml.slide+xml"/>
  <Override PartName="/ppt/slides/slide70.xml" ContentType="application/vnd.openxmlformats-officedocument.presentationml.slide+xml"/>
  <Override PartName="/ppt/slides/slide19.xml" ContentType="application/vnd.openxmlformats-officedocument.presentationml.slide+xml"/>
  <Override PartName="/ppt/slides/slide71.xml" ContentType="application/vnd.openxmlformats-officedocument.presentationml.slide+xml"/>
  <Override PartName="/ppt/slides/slide2.xml" ContentType="application/vnd.openxmlformats-officedocument.presentationml.slide+xml"/>
  <Override PartName="/ppt/slides/slide37.xml" ContentType="application/vnd.openxmlformats-officedocument.presentationml.slide+xml"/>
  <Override PartName="/ppt/slides/slide44.xml" ContentType="application/vnd.openxmlformats-officedocument.presentationml.slide+xml"/>
  <Override PartName="/ppt/slides/slide61.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62.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29.xml" ContentType="application/vnd.openxmlformats-officedocument.presentationml.slide+xml"/>
  <Override PartName="/ppt/slides/slide66.xml" ContentType="application/vnd.openxmlformats-officedocument.presentationml.slide+xml"/>
  <Override PartName="/ppt/slides/slide23.xml" ContentType="application/vnd.openxmlformats-officedocument.presentationml.slide+xml"/>
  <Override PartName="/ppt/slides/slide75.xml" ContentType="application/vnd.openxmlformats-officedocument.presentationml.slide+xml"/>
  <Override PartName="/ppt/slides/slide32.xml" ContentType="application/vnd.openxmlformats-officedocument.presentationml.slide+xml"/>
  <Override PartName="/ppt/slides/slide65.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74.xml" ContentType="application/vnd.openxmlformats-officedocument.presentationml.slide+xml"/>
  <Override PartName="/ppt/slides/slide31.xml" ContentType="application/vnd.openxmlformats-officedocument.presentationml.slide+xml"/>
  <Override PartName="/ppt/slides/slide53.xml" ContentType="application/vnd.openxmlformats-officedocument.presentationml.slide+xml"/>
  <Override PartName="/ppt/slides/slide10.xml" ContentType="application/vnd.openxmlformats-officedocument.presentationml.slide+xml"/>
  <Override PartName="/ppt/slides/slide54.xml" ContentType="application/vnd.openxmlformats-officedocument.presentationml.slide+xml"/>
  <Override PartName="/ppt/slides/slide11.xml" ContentType="application/vnd.openxmlformats-officedocument.presentationml.slide+xml"/>
  <Override PartName="/ppt/slides/slide63.xml" ContentType="application/vnd.openxmlformats-officedocument.presentationml.slide+xml"/>
  <Override PartName="/ppt/slides/slide20.xml" ContentType="application/vnd.openxmlformats-officedocument.presentationml.slide+xml"/>
  <Override PartName="/ppt/slides/slide55.xml" ContentType="application/vnd.openxmlformats-officedocument.presentationml.slide+xml"/>
  <Override PartName="/ppt/slides/slide12.xml" ContentType="application/vnd.openxmlformats-officedocument.presentationml.slide+xml"/>
  <Override PartName="/ppt/slides/slide4.xml" ContentType="application/vnd.openxmlformats-officedocument.presentationml.slide+xml"/>
  <Override PartName="/ppt/slides/slide39.xml" ContentType="application/vnd.openxmlformats-officedocument.presentationml.slide+xml"/>
  <Override PartName="/ppt/slides/slide64.xml" ContentType="application/vnd.openxmlformats-officedocument.presentationml.slide+xml"/>
  <Override PartName="/ppt/slides/slide21.xml" ContentType="application/vnd.openxmlformats-officedocument.presentationml.slide+xml"/>
  <Override PartName="/ppt/slides/slide56.xml" ContentType="application/vnd.openxmlformats-officedocument.presentationml.slide+xml"/>
  <Override PartName="/ppt/slides/slide13.xml" ContentType="application/vnd.openxmlformats-officedocument.presentationml.slide+xml"/>
  <Override PartName="/ppt/slides/slide73.xml" ContentType="application/vnd.openxmlformats-officedocument.presentationml.slide+xml"/>
  <Override PartName="/ppt/slides/slide30.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Lst>
  <p:notesMasterIdLst>
    <p:notesMasterId r:id="rId10"/>
  </p:notesMasterIdLst>
  <p:sldIdLst>
    <p:sldId id="256" r:id="rId11"/>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 id="279" r:id="rId34"/>
    <p:sldId id="280" r:id="rId35"/>
    <p:sldId id="281" r:id="rId36"/>
    <p:sldId id="282" r:id="rId37"/>
    <p:sldId id="283" r:id="rId38"/>
    <p:sldId id="284" r:id="rId39"/>
    <p:sldId id="285" r:id="rId40"/>
    <p:sldId id="286" r:id="rId41"/>
    <p:sldId id="287" r:id="rId42"/>
    <p:sldId id="288" r:id="rId43"/>
    <p:sldId id="289" r:id="rId44"/>
    <p:sldId id="290" r:id="rId45"/>
    <p:sldId id="291" r:id="rId46"/>
    <p:sldId id="292" r:id="rId47"/>
    <p:sldId id="293" r:id="rId48"/>
    <p:sldId id="294" r:id="rId49"/>
    <p:sldId id="295" r:id="rId50"/>
    <p:sldId id="296" r:id="rId51"/>
    <p:sldId id="297" r:id="rId52"/>
    <p:sldId id="298" r:id="rId53"/>
    <p:sldId id="299" r:id="rId54"/>
    <p:sldId id="300" r:id="rId55"/>
    <p:sldId id="301" r:id="rId56"/>
    <p:sldId id="302" r:id="rId57"/>
    <p:sldId id="303" r:id="rId58"/>
    <p:sldId id="304" r:id="rId59"/>
    <p:sldId id="305" r:id="rId60"/>
    <p:sldId id="306" r:id="rId61"/>
    <p:sldId id="307" r:id="rId62"/>
    <p:sldId id="308" r:id="rId63"/>
    <p:sldId id="309" r:id="rId64"/>
    <p:sldId id="310" r:id="rId65"/>
    <p:sldId id="311" r:id="rId66"/>
    <p:sldId id="312" r:id="rId67"/>
    <p:sldId id="313" r:id="rId68"/>
    <p:sldId id="314" r:id="rId69"/>
    <p:sldId id="315" r:id="rId70"/>
    <p:sldId id="316" r:id="rId71"/>
    <p:sldId id="317" r:id="rId72"/>
    <p:sldId id="318" r:id="rId73"/>
    <p:sldId id="319" r:id="rId74"/>
    <p:sldId id="320" r:id="rId75"/>
    <p:sldId id="321" r:id="rId76"/>
    <p:sldId id="322" r:id="rId77"/>
    <p:sldId id="323" r:id="rId78"/>
    <p:sldId id="324" r:id="rId79"/>
    <p:sldId id="325" r:id="rId80"/>
    <p:sldId id="326" r:id="rId81"/>
    <p:sldId id="327" r:id="rId82"/>
    <p:sldId id="328" r:id="rId83"/>
    <p:sldId id="329" r:id="rId84"/>
    <p:sldId id="330" r:id="rId85"/>
    <p:sldId id="331" r:id="rId86"/>
  </p:sldIdLst>
  <p:sldSz cx="12192000" cy="6858000"/>
  <p:notesSz cx="6797675" cy="9926638"/>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notesMaster" Target="notesMasters/notesMaster1.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20" Type="http://schemas.openxmlformats.org/officeDocument/2006/relationships/slide" Target="slides/slide10.xml"/><Relationship Id="rId21" Type="http://schemas.openxmlformats.org/officeDocument/2006/relationships/slide" Target="slides/slide11.xml"/><Relationship Id="rId22" Type="http://schemas.openxmlformats.org/officeDocument/2006/relationships/slide" Target="slides/slide12.xml"/><Relationship Id="rId23" Type="http://schemas.openxmlformats.org/officeDocument/2006/relationships/slide" Target="slides/slide13.xml"/><Relationship Id="rId24" Type="http://schemas.openxmlformats.org/officeDocument/2006/relationships/slide" Target="slides/slide14.xml"/><Relationship Id="rId25" Type="http://schemas.openxmlformats.org/officeDocument/2006/relationships/slide" Target="slides/slide15.xml"/><Relationship Id="rId26" Type="http://schemas.openxmlformats.org/officeDocument/2006/relationships/slide" Target="slides/slide16.xml"/><Relationship Id="rId27" Type="http://schemas.openxmlformats.org/officeDocument/2006/relationships/slide" Target="slides/slide17.xml"/><Relationship Id="rId28" Type="http://schemas.openxmlformats.org/officeDocument/2006/relationships/slide" Target="slides/slide18.xml"/><Relationship Id="rId29" Type="http://schemas.openxmlformats.org/officeDocument/2006/relationships/slide" Target="slides/slide19.xml"/><Relationship Id="rId30" Type="http://schemas.openxmlformats.org/officeDocument/2006/relationships/slide" Target="slides/slide20.xml"/><Relationship Id="rId31" Type="http://schemas.openxmlformats.org/officeDocument/2006/relationships/slide" Target="slides/slide21.xml"/><Relationship Id="rId32" Type="http://schemas.openxmlformats.org/officeDocument/2006/relationships/slide" Target="slides/slide22.xml"/><Relationship Id="rId33" Type="http://schemas.openxmlformats.org/officeDocument/2006/relationships/slide" Target="slides/slide23.xml"/><Relationship Id="rId34" Type="http://schemas.openxmlformats.org/officeDocument/2006/relationships/slide" Target="slides/slide24.xml"/><Relationship Id="rId35" Type="http://schemas.openxmlformats.org/officeDocument/2006/relationships/slide" Target="slides/slide25.xml"/><Relationship Id="rId36" Type="http://schemas.openxmlformats.org/officeDocument/2006/relationships/slide" Target="slides/slide26.xml"/><Relationship Id="rId37" Type="http://schemas.openxmlformats.org/officeDocument/2006/relationships/slide" Target="slides/slide27.xml"/><Relationship Id="rId38" Type="http://schemas.openxmlformats.org/officeDocument/2006/relationships/slide" Target="slides/slide28.xml"/><Relationship Id="rId39" Type="http://schemas.openxmlformats.org/officeDocument/2006/relationships/slide" Target="slides/slide29.xml"/><Relationship Id="rId40" Type="http://schemas.openxmlformats.org/officeDocument/2006/relationships/slide" Target="slides/slide30.xml"/><Relationship Id="rId41" Type="http://schemas.openxmlformats.org/officeDocument/2006/relationships/slide" Target="slides/slide31.xml"/><Relationship Id="rId42" Type="http://schemas.openxmlformats.org/officeDocument/2006/relationships/slide" Target="slides/slide32.xml"/><Relationship Id="rId43" Type="http://schemas.openxmlformats.org/officeDocument/2006/relationships/slide" Target="slides/slide33.xml"/><Relationship Id="rId44" Type="http://schemas.openxmlformats.org/officeDocument/2006/relationships/slide" Target="slides/slide34.xml"/><Relationship Id="rId45" Type="http://schemas.openxmlformats.org/officeDocument/2006/relationships/slide" Target="slides/slide35.xml"/><Relationship Id="rId46" Type="http://schemas.openxmlformats.org/officeDocument/2006/relationships/slide" Target="slides/slide36.xml"/><Relationship Id="rId47" Type="http://schemas.openxmlformats.org/officeDocument/2006/relationships/slide" Target="slides/slide37.xml"/><Relationship Id="rId48" Type="http://schemas.openxmlformats.org/officeDocument/2006/relationships/slide" Target="slides/slide38.xml"/><Relationship Id="rId49" Type="http://schemas.openxmlformats.org/officeDocument/2006/relationships/slide" Target="slides/slide39.xml"/><Relationship Id="rId50" Type="http://schemas.openxmlformats.org/officeDocument/2006/relationships/slide" Target="slides/slide40.xml"/><Relationship Id="rId51" Type="http://schemas.openxmlformats.org/officeDocument/2006/relationships/slide" Target="slides/slide41.xml"/><Relationship Id="rId52" Type="http://schemas.openxmlformats.org/officeDocument/2006/relationships/slide" Target="slides/slide42.xml"/><Relationship Id="rId53" Type="http://schemas.openxmlformats.org/officeDocument/2006/relationships/slide" Target="slides/slide43.xml"/><Relationship Id="rId54" Type="http://schemas.openxmlformats.org/officeDocument/2006/relationships/slide" Target="slides/slide44.xml"/><Relationship Id="rId55" Type="http://schemas.openxmlformats.org/officeDocument/2006/relationships/slide" Target="slides/slide45.xml"/><Relationship Id="rId56" Type="http://schemas.openxmlformats.org/officeDocument/2006/relationships/slide" Target="slides/slide46.xml"/><Relationship Id="rId57" Type="http://schemas.openxmlformats.org/officeDocument/2006/relationships/slide" Target="slides/slide47.xml"/><Relationship Id="rId58" Type="http://schemas.openxmlformats.org/officeDocument/2006/relationships/slide" Target="slides/slide48.xml"/><Relationship Id="rId59" Type="http://schemas.openxmlformats.org/officeDocument/2006/relationships/slide" Target="slides/slide49.xml"/><Relationship Id="rId60" Type="http://schemas.openxmlformats.org/officeDocument/2006/relationships/slide" Target="slides/slide50.xml"/><Relationship Id="rId61" Type="http://schemas.openxmlformats.org/officeDocument/2006/relationships/slide" Target="slides/slide51.xml"/><Relationship Id="rId62" Type="http://schemas.openxmlformats.org/officeDocument/2006/relationships/slide" Target="slides/slide52.xml"/><Relationship Id="rId63" Type="http://schemas.openxmlformats.org/officeDocument/2006/relationships/slide" Target="slides/slide53.xml"/><Relationship Id="rId64" Type="http://schemas.openxmlformats.org/officeDocument/2006/relationships/slide" Target="slides/slide54.xml"/><Relationship Id="rId65" Type="http://schemas.openxmlformats.org/officeDocument/2006/relationships/slide" Target="slides/slide55.xml"/><Relationship Id="rId66" Type="http://schemas.openxmlformats.org/officeDocument/2006/relationships/slide" Target="slides/slide56.xml"/><Relationship Id="rId67" Type="http://schemas.openxmlformats.org/officeDocument/2006/relationships/slide" Target="slides/slide57.xml"/><Relationship Id="rId68" Type="http://schemas.openxmlformats.org/officeDocument/2006/relationships/slide" Target="slides/slide58.xml"/><Relationship Id="rId69" Type="http://schemas.openxmlformats.org/officeDocument/2006/relationships/slide" Target="slides/slide59.xml"/><Relationship Id="rId70" Type="http://schemas.openxmlformats.org/officeDocument/2006/relationships/slide" Target="slides/slide60.xml"/><Relationship Id="rId71" Type="http://schemas.openxmlformats.org/officeDocument/2006/relationships/slide" Target="slides/slide61.xml"/><Relationship Id="rId72" Type="http://schemas.openxmlformats.org/officeDocument/2006/relationships/slide" Target="slides/slide62.xml"/><Relationship Id="rId73" Type="http://schemas.openxmlformats.org/officeDocument/2006/relationships/slide" Target="slides/slide63.xml"/><Relationship Id="rId74" Type="http://schemas.openxmlformats.org/officeDocument/2006/relationships/slide" Target="slides/slide64.xml"/><Relationship Id="rId75" Type="http://schemas.openxmlformats.org/officeDocument/2006/relationships/slide" Target="slides/slide65.xml"/><Relationship Id="rId76" Type="http://schemas.openxmlformats.org/officeDocument/2006/relationships/slide" Target="slides/slide66.xml"/><Relationship Id="rId77" Type="http://schemas.openxmlformats.org/officeDocument/2006/relationships/slide" Target="slides/slide67.xml"/><Relationship Id="rId78" Type="http://schemas.openxmlformats.org/officeDocument/2006/relationships/slide" Target="slides/slide68.xml"/><Relationship Id="rId79" Type="http://schemas.openxmlformats.org/officeDocument/2006/relationships/slide" Target="slides/slide69.xml"/><Relationship Id="rId80" Type="http://schemas.openxmlformats.org/officeDocument/2006/relationships/slide" Target="slides/slide70.xml"/><Relationship Id="rId81" Type="http://schemas.openxmlformats.org/officeDocument/2006/relationships/slide" Target="slides/slide71.xml"/><Relationship Id="rId82" Type="http://schemas.openxmlformats.org/officeDocument/2006/relationships/slide" Target="slides/slide72.xml"/><Relationship Id="rId83" Type="http://schemas.openxmlformats.org/officeDocument/2006/relationships/slide" Target="slides/slide73.xml"/><Relationship Id="rId84" Type="http://schemas.openxmlformats.org/officeDocument/2006/relationships/slide" Target="slides/slide74.xml"/><Relationship Id="rId85" Type="http://schemas.openxmlformats.org/officeDocument/2006/relationships/slide" Target="slides/slide75.xml"/><Relationship Id="rId86" Type="http://schemas.openxmlformats.org/officeDocument/2006/relationships/slide" Target="slides/slide76.xml"/><Relationship Id="rId87"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9.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8"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pPr algn="ctr"/>
            <a:r>
              <a:rPr b="0" lang="en-GB" sz="4400" spc="-1" strike="noStrike">
                <a:solidFill>
                  <a:srgbClr val="000000"/>
                </a:solidFill>
                <a:latin typeface="Arial"/>
              </a:rPr>
              <a:t>Click to move the slide</a:t>
            </a:r>
            <a:endParaRPr b="0" lang="en-GB" sz="4400" spc="-1" strike="noStrike">
              <a:solidFill>
                <a:srgbClr val="000000"/>
              </a:solidFill>
              <a:latin typeface="Arial"/>
            </a:endParaRPr>
          </a:p>
        </p:txBody>
      </p:sp>
      <p:sp>
        <p:nvSpPr>
          <p:cNvPr id="369"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0">
              <a:buNone/>
            </a:pPr>
            <a:r>
              <a:rPr b="0" lang="en-GB" sz="2000" spc="-1" strike="noStrike">
                <a:solidFill>
                  <a:srgbClr val="000000"/>
                </a:solidFill>
                <a:latin typeface="Arial"/>
              </a:rPr>
              <a:t>Click to edit the notes' format</a:t>
            </a:r>
            <a:endParaRPr b="0" lang="en-GB" sz="2000" spc="-1" strike="noStrike">
              <a:solidFill>
                <a:srgbClr val="000000"/>
              </a:solidFill>
              <a:latin typeface="Arial"/>
            </a:endParaRPr>
          </a:p>
        </p:txBody>
      </p:sp>
      <p:sp>
        <p:nvSpPr>
          <p:cNvPr id="370"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en-GB" sz="1400" spc="-1" strike="noStrike">
                <a:solidFill>
                  <a:srgbClr val="000000"/>
                </a:solidFill>
                <a:latin typeface="Times New Roman"/>
              </a:rPr>
              <a:t>&lt;header&gt;</a:t>
            </a:r>
            <a:endParaRPr b="0" lang="en-GB" sz="1400" spc="-1" strike="noStrike">
              <a:solidFill>
                <a:srgbClr val="000000"/>
              </a:solidFill>
              <a:latin typeface="Times New Roman"/>
            </a:endParaRPr>
          </a:p>
        </p:txBody>
      </p:sp>
      <p:sp>
        <p:nvSpPr>
          <p:cNvPr id="371" name="PlaceHolder 4"/>
          <p:cNvSpPr>
            <a:spLocks noGrp="1"/>
          </p:cNvSpPr>
          <p:nvPr>
            <p:ph type="dt" idx="1"/>
          </p:nvPr>
        </p:nvSpPr>
        <p:spPr>
          <a:xfrm>
            <a:off x="4278960" y="0"/>
            <a:ext cx="3280680" cy="534240"/>
          </a:xfrm>
          <a:prstGeom prst="rect">
            <a:avLst/>
          </a:prstGeom>
          <a:noFill/>
          <a:ln w="0">
            <a:noFill/>
          </a:ln>
        </p:spPr>
        <p:txBody>
          <a:bodyPr lIns="0" rIns="0" tIns="0" bIns="0" anchor="t">
            <a:noAutofit/>
          </a:bodyPr>
          <a:lstStyle>
            <a:lvl1pPr indent="0" algn="r">
              <a:buNone/>
              <a:defRPr b="0" lang="en-GB" sz="1400" spc="-1" strike="noStrike">
                <a:solidFill>
                  <a:srgbClr val="000000"/>
                </a:solidFill>
                <a:latin typeface="Times New Roman"/>
              </a:defRPr>
            </a:lvl1pPr>
          </a:lstStyle>
          <a:p>
            <a:pPr indent="0" algn="r">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
        <p:nvSpPr>
          <p:cNvPr id="372" name="PlaceHolder 5"/>
          <p:cNvSpPr>
            <a:spLocks noGrp="1"/>
          </p:cNvSpPr>
          <p:nvPr>
            <p:ph type="ftr" idx="2"/>
          </p:nvPr>
        </p:nvSpPr>
        <p:spPr>
          <a:xfrm>
            <a:off x="0" y="10157400"/>
            <a:ext cx="3280680" cy="534240"/>
          </a:xfrm>
          <a:prstGeom prst="rect">
            <a:avLst/>
          </a:prstGeom>
          <a:noFill/>
          <a:ln w="0">
            <a:noFill/>
          </a:ln>
        </p:spPr>
        <p:txBody>
          <a:bodyPr lIns="0" rIns="0" tIns="0" bIns="0" anchor="b">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373" name="PlaceHolder 6"/>
          <p:cNvSpPr>
            <a:spLocks noGrp="1"/>
          </p:cNvSpPr>
          <p:nvPr>
            <p:ph type="sldNum" idx="3"/>
          </p:nvPr>
        </p:nvSpPr>
        <p:spPr>
          <a:xfrm>
            <a:off x="4278960" y="10157400"/>
            <a:ext cx="3280680" cy="534240"/>
          </a:xfrm>
          <a:prstGeom prst="rect">
            <a:avLst/>
          </a:prstGeom>
          <a:noFill/>
          <a:ln w="0">
            <a:noFill/>
          </a:ln>
        </p:spPr>
        <p:txBody>
          <a:bodyPr lIns="0" rIns="0" tIns="0" bIns="0" anchor="b">
            <a:noAutofit/>
          </a:bodyPr>
          <a:lstStyle>
            <a:lvl1pPr indent="0" algn="r">
              <a:buNone/>
              <a:defRPr b="0" lang="en-GB" sz="1400" spc="-1" strike="noStrike">
                <a:solidFill>
                  <a:srgbClr val="000000"/>
                </a:solidFill>
                <a:latin typeface="Times New Roman"/>
              </a:defRPr>
            </a:lvl1pPr>
          </a:lstStyle>
          <a:p>
            <a:pPr indent="0" algn="r">
              <a:buNone/>
            </a:pPr>
            <a:fld id="{A602ECCB-A0DF-4734-A373-84280DBED0BE}"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8" name="PlaceHolder 1"/>
          <p:cNvSpPr>
            <a:spLocks noGrp="1"/>
          </p:cNvSpPr>
          <p:nvPr>
            <p:ph type="sldImg"/>
          </p:nvPr>
        </p:nvSpPr>
        <p:spPr>
          <a:xfrm>
            <a:off x="90360" y="744480"/>
            <a:ext cx="6612120" cy="3718080"/>
          </a:xfrm>
          <a:prstGeom prst="rect">
            <a:avLst/>
          </a:prstGeom>
          <a:ln w="0">
            <a:noFill/>
          </a:ln>
        </p:spPr>
      </p:sp>
      <p:sp>
        <p:nvSpPr>
          <p:cNvPr id="599" name="PlaceHolder 2"/>
          <p:cNvSpPr>
            <a:spLocks noGrp="1"/>
          </p:cNvSpPr>
          <p:nvPr>
            <p:ph type="body"/>
          </p:nvPr>
        </p:nvSpPr>
        <p:spPr>
          <a:xfrm>
            <a:off x="679680" y="4715280"/>
            <a:ext cx="5433480" cy="4462200"/>
          </a:xfrm>
          <a:prstGeom prst="rect">
            <a:avLst/>
          </a:prstGeom>
          <a:noFill/>
          <a:ln w="0">
            <a:noFill/>
          </a:ln>
        </p:spPr>
        <p:txBody>
          <a:bodyPr lIns="95400" rIns="95400" tIns="47880" bIns="47880" anchor="t">
            <a:noAutofit/>
          </a:bodyPr>
          <a:p>
            <a:pPr marL="216000" indent="0">
              <a:buNone/>
            </a:pPr>
            <a:endParaRPr b="0" lang="en-GB" sz="1800" spc="-1" strike="noStrike">
              <a:solidFill>
                <a:srgbClr val="000000"/>
              </a:solidFill>
              <a:latin typeface="Arial"/>
            </a:endParaRPr>
          </a:p>
        </p:txBody>
      </p:sp>
      <p:sp>
        <p:nvSpPr>
          <p:cNvPr id="600" name="CustomShape 3"/>
          <p:cNvSpPr/>
          <p:nvPr/>
        </p:nvSpPr>
        <p:spPr>
          <a:xfrm>
            <a:off x="3850560" y="9428760"/>
            <a:ext cx="2940840" cy="491760"/>
          </a:xfrm>
          <a:prstGeom prst="rect">
            <a:avLst/>
          </a:prstGeom>
          <a:noFill/>
          <a:ln w="0">
            <a:noFill/>
          </a:ln>
        </p:spPr>
        <p:style>
          <a:lnRef idx="0"/>
          <a:fillRef idx="0"/>
          <a:effectRef idx="0"/>
          <a:fontRef idx="minor"/>
        </p:style>
        <p:txBody>
          <a:bodyPr lIns="95400" rIns="95400" tIns="47880" bIns="47880" anchor="b">
            <a:noAutofit/>
          </a:bodyPr>
          <a:p>
            <a:pPr algn="r">
              <a:lnSpc>
                <a:spcPct val="100000"/>
              </a:lnSpc>
            </a:pPr>
            <a:fld id="{E3CCABE4-9772-4658-A79A-3815D23AF54D}" type="slidenum">
              <a:rPr b="0" lang="de-DE" sz="1300" spc="-1" strike="noStrike">
                <a:solidFill>
                  <a:srgbClr val="000000"/>
                </a:solidFill>
                <a:latin typeface="+mn-lt"/>
                <a:ea typeface="+mn-ea"/>
              </a:rPr>
              <a:t>&lt;number&gt;</a:t>
            </a:fld>
            <a:endParaRPr b="0" lang="en-GB" sz="1300" spc="-1" strike="noStrike">
              <a:solidFill>
                <a:srgbClr val="000000"/>
              </a:solidFill>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0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0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0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0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1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1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1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1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1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2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2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3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3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3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3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3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3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3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49"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51"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53"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5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6"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5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5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6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4"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8"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7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7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7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7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7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76"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78"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79"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80"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81"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82"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83"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9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95"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9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9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0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0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02"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0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0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06"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0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0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10"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1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14"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16"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17"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1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21"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22"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24"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25"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26"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27"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28"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29"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4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4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4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4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4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4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4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4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5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5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5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5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5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5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5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5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6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6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6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6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6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6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6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7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7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7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7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7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7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8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8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8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8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9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9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9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9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9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9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9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9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0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0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0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0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0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0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0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0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1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1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1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1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1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1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1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1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2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2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3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3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3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3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3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3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4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4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4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4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4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4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4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4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4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5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5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5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5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5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5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5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5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6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6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6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6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6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6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6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1.xml"/><Relationship Id="rId5" Type="http://schemas.openxmlformats.org/officeDocument/2006/relationships/slideLayout" Target="../slideLayouts/slideLayout62.xml"/><Relationship Id="rId6" Type="http://schemas.openxmlformats.org/officeDocument/2006/relationships/slideLayout" Target="../slideLayouts/slideLayout63.xml"/><Relationship Id="rId7" Type="http://schemas.openxmlformats.org/officeDocument/2006/relationships/slideLayout" Target="../slideLayouts/slideLayout64.xml"/><Relationship Id="rId8" Type="http://schemas.openxmlformats.org/officeDocument/2006/relationships/slideLayout" Target="../slideLayouts/slideLayout65.xml"/><Relationship Id="rId9" Type="http://schemas.openxmlformats.org/officeDocument/2006/relationships/slideLayout" Target="../slideLayouts/slideLayout66.xml"/><Relationship Id="rId10" Type="http://schemas.openxmlformats.org/officeDocument/2006/relationships/slideLayout" Target="../slideLayouts/slideLayout67.xml"/><Relationship Id="rId11" Type="http://schemas.openxmlformats.org/officeDocument/2006/relationships/slideLayout" Target="../slideLayouts/slideLayout68.xml"/><Relationship Id="rId12" Type="http://schemas.openxmlformats.org/officeDocument/2006/relationships/slideLayout" Target="../slideLayouts/slideLayout69.xml"/><Relationship Id="rId13" Type="http://schemas.openxmlformats.org/officeDocument/2006/relationships/slideLayout" Target="../slideLayouts/slideLayout70.xml"/><Relationship Id="rId14" Type="http://schemas.openxmlformats.org/officeDocument/2006/relationships/slideLayout" Target="../slideLayouts/slideLayout71.xml"/><Relationship Id="rId15"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3.xml"/><Relationship Id="rId5" Type="http://schemas.openxmlformats.org/officeDocument/2006/relationships/slideLayout" Target="../slideLayouts/slideLayout74.xml"/><Relationship Id="rId6" Type="http://schemas.openxmlformats.org/officeDocument/2006/relationships/slideLayout" Target="../slideLayouts/slideLayout75.xml"/><Relationship Id="rId7" Type="http://schemas.openxmlformats.org/officeDocument/2006/relationships/slideLayout" Target="../slideLayouts/slideLayout76.xml"/><Relationship Id="rId8" Type="http://schemas.openxmlformats.org/officeDocument/2006/relationships/slideLayout" Target="../slideLayouts/slideLayout77.xml"/><Relationship Id="rId9" Type="http://schemas.openxmlformats.org/officeDocument/2006/relationships/slideLayout" Target="../slideLayouts/slideLayout78.xml"/><Relationship Id="rId10" Type="http://schemas.openxmlformats.org/officeDocument/2006/relationships/slideLayout" Target="../slideLayouts/slideLayout79.xml"/><Relationship Id="rId11" Type="http://schemas.openxmlformats.org/officeDocument/2006/relationships/slideLayout" Target="../slideLayouts/slideLayout80.xml"/><Relationship Id="rId12" Type="http://schemas.openxmlformats.org/officeDocument/2006/relationships/slideLayout" Target="../slideLayouts/slideLayout81.xml"/><Relationship Id="rId13" Type="http://schemas.openxmlformats.org/officeDocument/2006/relationships/slideLayout" Target="../slideLayouts/slideLayout82.xml"/><Relationship Id="rId14" Type="http://schemas.openxmlformats.org/officeDocument/2006/relationships/slideLayout" Target="../slideLayouts/slideLayout83.xml"/><Relationship Id="rId15"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5.xml"/><Relationship Id="rId5" Type="http://schemas.openxmlformats.org/officeDocument/2006/relationships/slideLayout" Target="../slideLayouts/slideLayout86.xml"/><Relationship Id="rId6" Type="http://schemas.openxmlformats.org/officeDocument/2006/relationships/slideLayout" Target="../slideLayouts/slideLayout87.xml"/><Relationship Id="rId7" Type="http://schemas.openxmlformats.org/officeDocument/2006/relationships/slideLayout" Target="../slideLayouts/slideLayout88.xml"/><Relationship Id="rId8" Type="http://schemas.openxmlformats.org/officeDocument/2006/relationships/slideLayout" Target="../slideLayouts/slideLayout89.xml"/><Relationship Id="rId9" Type="http://schemas.openxmlformats.org/officeDocument/2006/relationships/slideLayout" Target="../slideLayouts/slideLayout90.xml"/><Relationship Id="rId10" Type="http://schemas.openxmlformats.org/officeDocument/2006/relationships/slideLayout" Target="../slideLayouts/slideLayout91.xml"/><Relationship Id="rId11" Type="http://schemas.openxmlformats.org/officeDocument/2006/relationships/slideLayout" Target="../slideLayouts/slideLayout92.xml"/><Relationship Id="rId12" Type="http://schemas.openxmlformats.org/officeDocument/2006/relationships/slideLayout" Target="../slideLayouts/slideLayout93.xml"/><Relationship Id="rId13" Type="http://schemas.openxmlformats.org/officeDocument/2006/relationships/slideLayout" Target="../slideLayouts/slideLayout94.xml"/><Relationship Id="rId14" Type="http://schemas.openxmlformats.org/officeDocument/2006/relationships/slideLayout" Target="../slideLayouts/slideLayout95.xml"/><Relationship Id="rId15" Type="http://schemas.openxmlformats.org/officeDocument/2006/relationships/slideLayout" Target="../slideLayouts/slideLayout9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44480" cy="68533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 name="CustomShape 2"/>
          <p:cNvSpPr/>
          <p:nvPr/>
        </p:nvSpPr>
        <p:spPr>
          <a:xfrm>
            <a:off x="11438640" y="6453360"/>
            <a:ext cx="7614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9B8AD50-5F4E-47B0-A96D-5615AEFF1669}"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2" name="CustomShape 3"/>
          <p:cNvSpPr/>
          <p:nvPr/>
        </p:nvSpPr>
        <p:spPr>
          <a:xfrm>
            <a:off x="912240" y="1268280"/>
            <a:ext cx="9211320" cy="364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55320" cy="565200"/>
          </a:xfrm>
          <a:prstGeom prst="rect">
            <a:avLst/>
          </a:prstGeom>
          <a:ln w="0">
            <a:noFill/>
          </a:ln>
        </p:spPr>
      </p:pic>
      <p:pic>
        <p:nvPicPr>
          <p:cNvPr id="4" name="Grafik 2" descr=""/>
          <p:cNvPicPr/>
          <p:nvPr/>
        </p:nvPicPr>
        <p:blipFill>
          <a:blip r:embed="rId3"/>
          <a:stretch/>
        </p:blipFill>
        <p:spPr>
          <a:xfrm>
            <a:off x="7430400" y="134640"/>
            <a:ext cx="3701160" cy="517320"/>
          </a:xfrm>
          <a:prstGeom prst="rect">
            <a:avLst/>
          </a:prstGeom>
          <a:ln w="0">
            <a:noFill/>
          </a:ln>
        </p:spPr>
      </p:pic>
      <p:sp>
        <p:nvSpPr>
          <p:cNvPr id="5" name="CustomShape 4"/>
          <p:cNvSpPr/>
          <p:nvPr/>
        </p:nvSpPr>
        <p:spPr>
          <a:xfrm>
            <a:off x="912240" y="1268280"/>
            <a:ext cx="9211320" cy="364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6" name="CustomShape 5"/>
          <p:cNvSpPr/>
          <p:nvPr/>
        </p:nvSpPr>
        <p:spPr>
          <a:xfrm>
            <a:off x="11444760" y="0"/>
            <a:ext cx="744480" cy="68533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7"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GB"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44480" cy="68533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47" name="CustomShape 2"/>
          <p:cNvSpPr/>
          <p:nvPr/>
        </p:nvSpPr>
        <p:spPr>
          <a:xfrm>
            <a:off x="11438640" y="6453360"/>
            <a:ext cx="7614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6790156-CC87-4040-81D0-AF2C1A159C7C}"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48" name="CustomShape 3"/>
          <p:cNvSpPr/>
          <p:nvPr/>
        </p:nvSpPr>
        <p:spPr>
          <a:xfrm>
            <a:off x="912240" y="1268280"/>
            <a:ext cx="9211320" cy="364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49" name="Picture 19" descr="Logo_TUC_de_RGB"/>
          <p:cNvPicPr/>
          <p:nvPr/>
        </p:nvPicPr>
        <p:blipFill>
          <a:blip r:embed="rId2"/>
          <a:stretch/>
        </p:blipFill>
        <p:spPr>
          <a:xfrm>
            <a:off x="0" y="0"/>
            <a:ext cx="3055320" cy="565200"/>
          </a:xfrm>
          <a:prstGeom prst="rect">
            <a:avLst/>
          </a:prstGeom>
          <a:ln w="0">
            <a:noFill/>
          </a:ln>
        </p:spPr>
      </p:pic>
      <p:pic>
        <p:nvPicPr>
          <p:cNvPr id="50" name="Grafik 2" descr=""/>
          <p:cNvPicPr/>
          <p:nvPr/>
        </p:nvPicPr>
        <p:blipFill>
          <a:blip r:embed="rId3"/>
          <a:stretch/>
        </p:blipFill>
        <p:spPr>
          <a:xfrm>
            <a:off x="7430400" y="134640"/>
            <a:ext cx="3701160" cy="517320"/>
          </a:xfrm>
          <a:prstGeom prst="rect">
            <a:avLst/>
          </a:prstGeom>
          <a:ln w="0">
            <a:noFill/>
          </a:ln>
        </p:spPr>
      </p:pic>
      <p:sp>
        <p:nvSpPr>
          <p:cNvPr id="51" name="CustomShape 4"/>
          <p:cNvSpPr/>
          <p:nvPr/>
        </p:nvSpPr>
        <p:spPr>
          <a:xfrm>
            <a:off x="11444760" y="0"/>
            <a:ext cx="744480" cy="68533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52" name="CustomShape 5"/>
          <p:cNvSpPr/>
          <p:nvPr/>
        </p:nvSpPr>
        <p:spPr>
          <a:xfrm>
            <a:off x="11438640" y="6453360"/>
            <a:ext cx="7614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80872FE-2B47-4E74-8338-4DE7BC23587B}"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53"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GB" sz="800" spc="-1" strike="noStrike">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93"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09D7D7C-75AF-4DE9-8CED-5F6B3957C21C}"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94"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95" name="Picture 19" descr="Logo_TUC_de_RGB"/>
          <p:cNvPicPr/>
          <p:nvPr/>
        </p:nvPicPr>
        <p:blipFill>
          <a:blip r:embed="rId2"/>
          <a:stretch/>
        </p:blipFill>
        <p:spPr>
          <a:xfrm>
            <a:off x="0" y="0"/>
            <a:ext cx="3049920" cy="559800"/>
          </a:xfrm>
          <a:prstGeom prst="rect">
            <a:avLst/>
          </a:prstGeom>
          <a:ln w="0">
            <a:noFill/>
          </a:ln>
        </p:spPr>
      </p:pic>
      <p:pic>
        <p:nvPicPr>
          <p:cNvPr id="96" name="Grafik 2" descr=""/>
          <p:cNvPicPr/>
          <p:nvPr/>
        </p:nvPicPr>
        <p:blipFill>
          <a:blip r:embed="rId3"/>
          <a:stretch/>
        </p:blipFill>
        <p:spPr>
          <a:xfrm>
            <a:off x="7430400" y="134640"/>
            <a:ext cx="3695760" cy="511920"/>
          </a:xfrm>
          <a:prstGeom prst="rect">
            <a:avLst/>
          </a:prstGeom>
          <a:ln w="0">
            <a:noFill/>
          </a:ln>
        </p:spPr>
      </p:pic>
      <p:sp>
        <p:nvSpPr>
          <p:cNvPr id="97"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98"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08B8175-2F2E-41F9-AB4C-DC73520198C7}"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99" name="CustomShape 6"/>
          <p:cNvSpPr/>
          <p:nvPr/>
        </p:nvSpPr>
        <p:spPr>
          <a:xfrm>
            <a:off x="0" y="6642720"/>
            <a:ext cx="121770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GB" sz="800" spc="-1" strike="noStrike">
              <a:solidFill>
                <a:srgbClr val="000000"/>
              </a:solidFill>
              <a:latin typeface="Arial"/>
            </a:endParaRPr>
          </a:p>
        </p:txBody>
      </p:sp>
      <p:sp>
        <p:nvSpPr>
          <p:cNvPr id="1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10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8" name="CustomShape 1"/>
          <p:cNvSpPr/>
          <p:nvPr/>
        </p:nvSpPr>
        <p:spPr>
          <a:xfrm>
            <a:off x="11444760" y="0"/>
            <a:ext cx="744480" cy="68533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39" name="CustomShape 2"/>
          <p:cNvSpPr/>
          <p:nvPr/>
        </p:nvSpPr>
        <p:spPr>
          <a:xfrm>
            <a:off x="11438640" y="6453360"/>
            <a:ext cx="7614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A8A62C9-8B0E-4CC8-9427-05C387B65243}"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140" name="CustomShape 3"/>
          <p:cNvSpPr/>
          <p:nvPr/>
        </p:nvSpPr>
        <p:spPr>
          <a:xfrm>
            <a:off x="912240" y="1268280"/>
            <a:ext cx="9211320" cy="364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141" name="Picture 19" descr="Logo_TUC_de_RGB"/>
          <p:cNvPicPr/>
          <p:nvPr/>
        </p:nvPicPr>
        <p:blipFill>
          <a:blip r:embed="rId2"/>
          <a:stretch/>
        </p:blipFill>
        <p:spPr>
          <a:xfrm>
            <a:off x="0" y="0"/>
            <a:ext cx="3055320" cy="565200"/>
          </a:xfrm>
          <a:prstGeom prst="rect">
            <a:avLst/>
          </a:prstGeom>
          <a:ln w="0">
            <a:noFill/>
          </a:ln>
        </p:spPr>
      </p:pic>
      <p:pic>
        <p:nvPicPr>
          <p:cNvPr id="142" name="Grafik 2" descr=""/>
          <p:cNvPicPr/>
          <p:nvPr/>
        </p:nvPicPr>
        <p:blipFill>
          <a:blip r:embed="rId3"/>
          <a:stretch/>
        </p:blipFill>
        <p:spPr>
          <a:xfrm>
            <a:off x="7430400" y="134640"/>
            <a:ext cx="3701160" cy="517320"/>
          </a:xfrm>
          <a:prstGeom prst="rect">
            <a:avLst/>
          </a:prstGeom>
          <a:ln w="0">
            <a:noFill/>
          </a:ln>
        </p:spPr>
      </p:pic>
      <p:sp>
        <p:nvSpPr>
          <p:cNvPr id="143" name="CustomShape 4"/>
          <p:cNvSpPr/>
          <p:nvPr/>
        </p:nvSpPr>
        <p:spPr>
          <a:xfrm>
            <a:off x="11444760" y="0"/>
            <a:ext cx="744480" cy="68533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44" name="CustomShape 5"/>
          <p:cNvSpPr/>
          <p:nvPr/>
        </p:nvSpPr>
        <p:spPr>
          <a:xfrm>
            <a:off x="11438640" y="6453360"/>
            <a:ext cx="7614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3F6DD6E-BF5B-4BF2-8928-BBE293705C12}"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145"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GB" sz="800" spc="-1" strike="noStrike">
              <a:solidFill>
                <a:srgbClr val="000000"/>
              </a:solidFill>
              <a:latin typeface="Arial"/>
            </a:endParaRPr>
          </a:p>
        </p:txBody>
      </p:sp>
      <p:sp>
        <p:nvSpPr>
          <p:cNvPr id="1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147"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4" name="CustomShape 1"/>
          <p:cNvSpPr/>
          <p:nvPr/>
        </p:nvSpPr>
        <p:spPr>
          <a:xfrm>
            <a:off x="11444760" y="0"/>
            <a:ext cx="743400" cy="6852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85" name="CustomShape 2"/>
          <p:cNvSpPr/>
          <p:nvPr/>
        </p:nvSpPr>
        <p:spPr>
          <a:xfrm>
            <a:off x="11438640" y="6453360"/>
            <a:ext cx="7603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9821B25-875E-487B-9BBA-5B5CCF9B014C}"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186" name="CustomShape 3"/>
          <p:cNvSpPr/>
          <p:nvPr/>
        </p:nvSpPr>
        <p:spPr>
          <a:xfrm>
            <a:off x="912240" y="1268280"/>
            <a:ext cx="9210240" cy="363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187" name="Picture 19" descr="Logo_TUC_de_RGB"/>
          <p:cNvPicPr/>
          <p:nvPr/>
        </p:nvPicPr>
        <p:blipFill>
          <a:blip r:embed="rId2"/>
          <a:stretch/>
        </p:blipFill>
        <p:spPr>
          <a:xfrm>
            <a:off x="0" y="0"/>
            <a:ext cx="3054240" cy="564120"/>
          </a:xfrm>
          <a:prstGeom prst="rect">
            <a:avLst/>
          </a:prstGeom>
          <a:ln w="0">
            <a:noFill/>
          </a:ln>
        </p:spPr>
      </p:pic>
      <p:pic>
        <p:nvPicPr>
          <p:cNvPr id="188" name="Grafik 2" descr=""/>
          <p:cNvPicPr/>
          <p:nvPr/>
        </p:nvPicPr>
        <p:blipFill>
          <a:blip r:embed="rId3"/>
          <a:stretch/>
        </p:blipFill>
        <p:spPr>
          <a:xfrm>
            <a:off x="7430400" y="134640"/>
            <a:ext cx="3700080" cy="516240"/>
          </a:xfrm>
          <a:prstGeom prst="rect">
            <a:avLst/>
          </a:prstGeom>
          <a:ln w="0">
            <a:noFill/>
          </a:ln>
        </p:spPr>
      </p:pic>
      <p:sp>
        <p:nvSpPr>
          <p:cNvPr id="189" name="CustomShape 4"/>
          <p:cNvSpPr/>
          <p:nvPr/>
        </p:nvSpPr>
        <p:spPr>
          <a:xfrm>
            <a:off x="11444760" y="0"/>
            <a:ext cx="743400" cy="6852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90" name="CustomShape 5"/>
          <p:cNvSpPr/>
          <p:nvPr/>
        </p:nvSpPr>
        <p:spPr>
          <a:xfrm>
            <a:off x="11438640" y="6453360"/>
            <a:ext cx="7603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09F12BE-89F5-441D-9471-79F89390B246}"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191"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GB" sz="800" spc="-1" strike="noStrike">
              <a:solidFill>
                <a:srgbClr val="000000"/>
              </a:solidFill>
              <a:latin typeface="Arial"/>
            </a:endParaRPr>
          </a:p>
        </p:txBody>
      </p:sp>
      <p:sp>
        <p:nvSpPr>
          <p:cNvPr id="1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193"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30" name="CustomShape 1"/>
          <p:cNvSpPr/>
          <p:nvPr/>
        </p:nvSpPr>
        <p:spPr>
          <a:xfrm>
            <a:off x="11444760" y="0"/>
            <a:ext cx="743400" cy="6852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231" name="CustomShape 2"/>
          <p:cNvSpPr/>
          <p:nvPr/>
        </p:nvSpPr>
        <p:spPr>
          <a:xfrm>
            <a:off x="11438640" y="6453360"/>
            <a:ext cx="7603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A364339-81B4-472C-86F8-9B8DDFC01349}"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232" name="CustomShape 3"/>
          <p:cNvSpPr/>
          <p:nvPr/>
        </p:nvSpPr>
        <p:spPr>
          <a:xfrm>
            <a:off x="912240" y="1268280"/>
            <a:ext cx="9210240" cy="363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233" name="Picture 19" descr="Logo_TUC_de_RGB"/>
          <p:cNvPicPr/>
          <p:nvPr/>
        </p:nvPicPr>
        <p:blipFill>
          <a:blip r:embed="rId2"/>
          <a:stretch/>
        </p:blipFill>
        <p:spPr>
          <a:xfrm>
            <a:off x="0" y="0"/>
            <a:ext cx="3054240" cy="564120"/>
          </a:xfrm>
          <a:prstGeom prst="rect">
            <a:avLst/>
          </a:prstGeom>
          <a:ln w="0">
            <a:noFill/>
          </a:ln>
        </p:spPr>
      </p:pic>
      <p:pic>
        <p:nvPicPr>
          <p:cNvPr id="234" name="Grafik 2" descr=""/>
          <p:cNvPicPr/>
          <p:nvPr/>
        </p:nvPicPr>
        <p:blipFill>
          <a:blip r:embed="rId3"/>
          <a:stretch/>
        </p:blipFill>
        <p:spPr>
          <a:xfrm>
            <a:off x="7430400" y="134640"/>
            <a:ext cx="3700080" cy="516240"/>
          </a:xfrm>
          <a:prstGeom prst="rect">
            <a:avLst/>
          </a:prstGeom>
          <a:ln w="0">
            <a:noFill/>
          </a:ln>
        </p:spPr>
      </p:pic>
      <p:sp>
        <p:nvSpPr>
          <p:cNvPr id="235" name="CustomShape 4"/>
          <p:cNvSpPr/>
          <p:nvPr/>
        </p:nvSpPr>
        <p:spPr>
          <a:xfrm>
            <a:off x="11444760" y="0"/>
            <a:ext cx="743400" cy="6852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236" name="CustomShape 5"/>
          <p:cNvSpPr/>
          <p:nvPr/>
        </p:nvSpPr>
        <p:spPr>
          <a:xfrm>
            <a:off x="11438640" y="6453360"/>
            <a:ext cx="7603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8F4EC5C-4639-45B0-8F28-37C30E8977E5}"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237"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GB" sz="800" spc="-1" strike="noStrike">
              <a:solidFill>
                <a:srgbClr val="000000"/>
              </a:solidFill>
              <a:latin typeface="Arial"/>
            </a:endParaRPr>
          </a:p>
        </p:txBody>
      </p:sp>
      <p:sp>
        <p:nvSpPr>
          <p:cNvPr id="23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23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76" name="CustomShape 1"/>
          <p:cNvSpPr/>
          <p:nvPr/>
        </p:nvSpPr>
        <p:spPr>
          <a:xfrm>
            <a:off x="11444760" y="0"/>
            <a:ext cx="743400" cy="6852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277" name="CustomShape 2"/>
          <p:cNvSpPr/>
          <p:nvPr/>
        </p:nvSpPr>
        <p:spPr>
          <a:xfrm>
            <a:off x="11438640" y="6453360"/>
            <a:ext cx="7603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BBAD91A-A745-42F2-936E-E56A5E46BE5E}"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278" name="CustomShape 3"/>
          <p:cNvSpPr/>
          <p:nvPr/>
        </p:nvSpPr>
        <p:spPr>
          <a:xfrm>
            <a:off x="912240" y="1268280"/>
            <a:ext cx="9210240" cy="363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279" name="Picture 19" descr="Logo_TUC_de_RGB"/>
          <p:cNvPicPr/>
          <p:nvPr/>
        </p:nvPicPr>
        <p:blipFill>
          <a:blip r:embed="rId2"/>
          <a:stretch/>
        </p:blipFill>
        <p:spPr>
          <a:xfrm>
            <a:off x="0" y="0"/>
            <a:ext cx="3054240" cy="564120"/>
          </a:xfrm>
          <a:prstGeom prst="rect">
            <a:avLst/>
          </a:prstGeom>
          <a:ln w="0">
            <a:noFill/>
          </a:ln>
        </p:spPr>
      </p:pic>
      <p:pic>
        <p:nvPicPr>
          <p:cNvPr id="280" name="Grafik 2" descr=""/>
          <p:cNvPicPr/>
          <p:nvPr/>
        </p:nvPicPr>
        <p:blipFill>
          <a:blip r:embed="rId3"/>
          <a:stretch/>
        </p:blipFill>
        <p:spPr>
          <a:xfrm>
            <a:off x="7430400" y="134640"/>
            <a:ext cx="3700080" cy="516240"/>
          </a:xfrm>
          <a:prstGeom prst="rect">
            <a:avLst/>
          </a:prstGeom>
          <a:ln w="0">
            <a:noFill/>
          </a:ln>
        </p:spPr>
      </p:pic>
      <p:sp>
        <p:nvSpPr>
          <p:cNvPr id="281" name="CustomShape 4"/>
          <p:cNvSpPr/>
          <p:nvPr/>
        </p:nvSpPr>
        <p:spPr>
          <a:xfrm>
            <a:off x="11444760" y="0"/>
            <a:ext cx="743400" cy="6852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282" name="CustomShape 5"/>
          <p:cNvSpPr/>
          <p:nvPr/>
        </p:nvSpPr>
        <p:spPr>
          <a:xfrm>
            <a:off x="11438640" y="6453360"/>
            <a:ext cx="7603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2AFA8DB-A9AF-4CE0-8D88-1E8CBD65C7AF}"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283" name="CustomShape 27"/>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GB" sz="800" spc="-1" strike="noStrike">
              <a:solidFill>
                <a:srgbClr val="000000"/>
              </a:solidFill>
              <a:latin typeface="Arial"/>
            </a:endParaRPr>
          </a:p>
        </p:txBody>
      </p:sp>
      <p:sp>
        <p:nvSpPr>
          <p:cNvPr id="28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28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 id="2147483735" r:id="rId12"/>
    <p:sldLayoutId id="2147483736" r:id="rId13"/>
    <p:sldLayoutId id="2147483737" r:id="rId14"/>
    <p:sldLayoutId id="2147483738" r:id="rId15"/>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22" name="CustomShape 1"/>
          <p:cNvSpPr/>
          <p:nvPr/>
        </p:nvSpPr>
        <p:spPr>
          <a:xfrm>
            <a:off x="11444760" y="0"/>
            <a:ext cx="743400" cy="6852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323" name="CustomShape 2"/>
          <p:cNvSpPr/>
          <p:nvPr/>
        </p:nvSpPr>
        <p:spPr>
          <a:xfrm>
            <a:off x="11438640" y="6453360"/>
            <a:ext cx="7603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6FA6186-3776-47BF-9F63-ABE61A865346}"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324" name="CustomShape 3"/>
          <p:cNvSpPr/>
          <p:nvPr/>
        </p:nvSpPr>
        <p:spPr>
          <a:xfrm>
            <a:off x="912240" y="1268280"/>
            <a:ext cx="9210240" cy="363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325" name="Picture 19" descr="Logo_TUC_de_RGB"/>
          <p:cNvPicPr/>
          <p:nvPr/>
        </p:nvPicPr>
        <p:blipFill>
          <a:blip r:embed="rId2"/>
          <a:stretch/>
        </p:blipFill>
        <p:spPr>
          <a:xfrm>
            <a:off x="0" y="0"/>
            <a:ext cx="3054240" cy="564120"/>
          </a:xfrm>
          <a:prstGeom prst="rect">
            <a:avLst/>
          </a:prstGeom>
          <a:ln w="0">
            <a:noFill/>
          </a:ln>
        </p:spPr>
      </p:pic>
      <p:pic>
        <p:nvPicPr>
          <p:cNvPr id="326" name="Grafik 2" descr=""/>
          <p:cNvPicPr/>
          <p:nvPr/>
        </p:nvPicPr>
        <p:blipFill>
          <a:blip r:embed="rId3"/>
          <a:stretch/>
        </p:blipFill>
        <p:spPr>
          <a:xfrm>
            <a:off x="7430400" y="134640"/>
            <a:ext cx="3700080" cy="516240"/>
          </a:xfrm>
          <a:prstGeom prst="rect">
            <a:avLst/>
          </a:prstGeom>
          <a:ln w="0">
            <a:noFill/>
          </a:ln>
        </p:spPr>
      </p:pic>
      <p:sp>
        <p:nvSpPr>
          <p:cNvPr id="327" name="CustomShape 4"/>
          <p:cNvSpPr/>
          <p:nvPr/>
        </p:nvSpPr>
        <p:spPr>
          <a:xfrm>
            <a:off x="11444760" y="0"/>
            <a:ext cx="743400" cy="6852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328" name="CustomShape 5"/>
          <p:cNvSpPr/>
          <p:nvPr/>
        </p:nvSpPr>
        <p:spPr>
          <a:xfrm>
            <a:off x="11438640" y="6453360"/>
            <a:ext cx="7603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2A26E32-A5CF-439D-8671-264DEFCE8CB6}"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329"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GB" sz="800" spc="-1" strike="noStrike">
              <a:solidFill>
                <a:srgbClr val="000000"/>
              </a:solidFill>
              <a:latin typeface="Arial"/>
            </a:endParaRPr>
          </a:p>
        </p:txBody>
      </p:sp>
      <p:sp>
        <p:nvSpPr>
          <p:cNvPr id="33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33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 id="2147483748" r:id="rId12"/>
    <p:sldLayoutId id="2147483749" r:id="rId13"/>
    <p:sldLayoutId id="2147483750" r:id="rId14"/>
    <p:sldLayoutId id="2147483751"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1.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hyperlink" Target="https://github.com/sebischair/bbse" TargetMode="External"/><Relationship Id="rId2" Type="http://schemas.openxmlformats.org/officeDocument/2006/relationships/slideLayout" Target="../slideLayouts/slideLayout25.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31.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45.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61.xml"/>
</Relationships>
</file>

<file path=ppt/slides/_rels/slide46.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61.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hyperlink" Target="https://creativecommons.org/licenses/by/2.0/deed.en" TargetMode="External"/><Relationship Id="rId3" Type="http://schemas.openxmlformats.org/officeDocument/2006/relationships/slideLayout" Target="../slideLayouts/slideLayout13.xml"/>
</Relationships>
</file>

<file path=ppt/slides/_rels/slide50.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61.xml"/>
</Relationships>
</file>

<file path=ppt/slides/_rels/slide51.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61.xml"/>
</Relationships>
</file>

<file path=ppt/slides/_rels/slide52.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61.xml"/>
</Relationships>
</file>

<file path=ppt/slides/_rels/slide53.xml.rels><?xml version="1.0" encoding="UTF-8"?>
<Relationships xmlns="http://schemas.openxmlformats.org/package/2006/relationships"><Relationship Id="rId1" Type="http://schemas.openxmlformats.org/officeDocument/2006/relationships/hyperlink" Target="https://www.stateofthedapps.com/stats" TargetMode="External"/><Relationship Id="rId2" Type="http://schemas.openxmlformats.org/officeDocument/2006/relationships/hyperlink" Target="https://www.stateofthedapps.com/" TargetMode="External"/><Relationship Id="rId3" Type="http://schemas.openxmlformats.org/officeDocument/2006/relationships/image" Target="../media/image25.png"/><Relationship Id="rId4" Type="http://schemas.openxmlformats.org/officeDocument/2006/relationships/slideLayout" Target="../slideLayouts/slideLayout61.xml"/>
</Relationships>
</file>

<file path=ppt/slides/_rels/slide54.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hyperlink" Target="https://www.stateofthedapps.com/stats" TargetMode="External"/><Relationship Id="rId3" Type="http://schemas.openxmlformats.org/officeDocument/2006/relationships/slideLayout" Target="../slideLayouts/slideLayout73.xml"/>
</Relationships>
</file>

<file path=ppt/slides/_rels/slide55.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61.xml"/>
</Relationships>
</file>

<file path=ppt/slides/_rels/slide56.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61.xml"/>
</Relationships>
</file>

<file path=ppt/slides/_rels/slide57.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61.xml"/>
</Relationships>
</file>

<file path=ppt/slides/_rels/slide58.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61.xml"/>
</Relationships>
</file>

<file path=ppt/slides/_rels/slide59.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61.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0.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61.xml"/>
</Relationships>
</file>

<file path=ppt/slides/_rels/slide61.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61.xml"/>
</Relationships>
</file>

<file path=ppt/slides/_rels/slide62.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61.xml"/>
</Relationships>
</file>

<file path=ppt/slides/_rels/slide63.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61.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5.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13.xml"/>
</Relationships>
</file>

<file path=ppt/slides/_rels/slide66.xml.rels><?xml version="1.0" encoding="UTF-8"?>
<Relationships xmlns="http://schemas.openxmlformats.org/package/2006/relationships"><Relationship Id="rId1" Type="http://schemas.openxmlformats.org/officeDocument/2006/relationships/slideLayout" Target="../slideLayouts/slideLayout85.xml"/>
</Relationships>
</file>

<file path=ppt/slides/_rels/slide67.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slideLayout" Target="../slideLayouts/slideLayout61.xml"/>
</Relationships>
</file>

<file path=ppt/slides/_rels/slide68.xml.rels><?xml version="1.0" encoding="UTF-8"?>
<Relationships xmlns="http://schemas.openxmlformats.org/package/2006/relationships"><Relationship Id="rId1" Type="http://schemas.openxmlformats.org/officeDocument/2006/relationships/hyperlink" Target="https://github.com/trufflesuite/truffle" TargetMode="External"/><Relationship Id="rId2" Type="http://schemas.openxmlformats.org/officeDocument/2006/relationships/image" Target="../media/image38.png"/><Relationship Id="rId3" Type="http://schemas.openxmlformats.org/officeDocument/2006/relationships/slideLayout" Target="../slideLayouts/slideLayout61.xml"/>
</Relationships>
</file>

<file path=ppt/slides/_rels/slide69.xml.rels><?xml version="1.0" encoding="UTF-8"?>
<Relationships xmlns="http://schemas.openxmlformats.org/package/2006/relationships"><Relationship Id="rId1" Type="http://schemas.openxmlformats.org/officeDocument/2006/relationships/hyperlink" Target="https://github.com/trufflesuite/ganache" TargetMode="External"/><Relationship Id="rId2" Type="http://schemas.openxmlformats.org/officeDocument/2006/relationships/image" Target="../media/image39.png"/><Relationship Id="rId3" Type="http://schemas.openxmlformats.org/officeDocument/2006/relationships/slideLayout" Target="../slideLayouts/slideLayout61.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0.xml.rels><?xml version="1.0" encoding="UTF-8"?>
<Relationships xmlns="http://schemas.openxmlformats.org/package/2006/relationships"><Relationship Id="rId1" Type="http://schemas.openxmlformats.org/officeDocument/2006/relationships/image" Target="../media/image40.png"/><Relationship Id="rId2" Type="http://schemas.openxmlformats.org/officeDocument/2006/relationships/slideLayout" Target="../slideLayouts/slideLayout61.xml"/>
</Relationships>
</file>

<file path=ppt/slides/_rels/slide71.xml.rels><?xml version="1.0" encoding="UTF-8"?>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61.xml"/>
</Relationships>
</file>

<file path=ppt/slides/_rels/slide72.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73.xml.rels><?xml version="1.0" encoding="UTF-8"?>
<Relationships xmlns="http://schemas.openxmlformats.org/package/2006/relationships"><Relationship Id="rId1" Type="http://schemas.openxmlformats.org/officeDocument/2006/relationships/hyperlink" Target="https://faucet.ropsten.be/" TargetMode="External"/><Relationship Id="rId2" Type="http://schemas.openxmlformats.org/officeDocument/2006/relationships/slideLayout" Target="../slideLayouts/slideLayout61.xml"/>
</Relationships>
</file>

<file path=ppt/slides/_rels/slide74.xml.rels><?xml version="1.0" encoding="UTF-8"?>
<Relationships xmlns="http://schemas.openxmlformats.org/package/2006/relationships"><Relationship Id="rId1" Type="http://schemas.openxmlformats.org/officeDocument/2006/relationships/hyperlink" Target="https://faucet.rinkeby.io/" TargetMode="External"/><Relationship Id="rId2" Type="http://schemas.openxmlformats.org/officeDocument/2006/relationships/slideLayout" Target="../slideLayouts/slideLayout61.xml"/>
</Relationships>
</file>

<file path=ppt/slides/_rels/slide75.xml.rels><?xml version="1.0" encoding="UTF-8"?>
<Relationships xmlns="http://schemas.openxmlformats.org/package/2006/relationships"><Relationship Id="rId1" Type="http://schemas.openxmlformats.org/officeDocument/2006/relationships/hyperlink" Target="https://github.com/kovan-testnet/faucet" TargetMode="External"/><Relationship Id="rId2" Type="http://schemas.openxmlformats.org/officeDocument/2006/relationships/slideLayout" Target="../slideLayouts/slideLayout61.xml"/>
</Relationships>
</file>

<file path=ppt/slides/_rels/slide7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hyperlink" Target="https://github.com/ethereum/wiki/wiki/White-Paper" TargetMode="External"/><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hyperlink" Target="https://ethereum.github.io/yellowpaper/paper.pdf" TargetMode="External"/><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4" name="CustomShape 1"/>
          <p:cNvSpPr/>
          <p:nvPr/>
        </p:nvSpPr>
        <p:spPr>
          <a:xfrm>
            <a:off x="527400" y="1412640"/>
            <a:ext cx="10364400" cy="115092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GB" sz="3200" spc="-1" strike="noStrike">
              <a:solidFill>
                <a:srgbClr val="000000"/>
              </a:solidFill>
              <a:latin typeface="Arial"/>
            </a:endParaRPr>
          </a:p>
        </p:txBody>
      </p:sp>
      <p:sp>
        <p:nvSpPr>
          <p:cNvPr id="375" name="CustomShape 2"/>
          <p:cNvSpPr/>
          <p:nvPr/>
        </p:nvSpPr>
        <p:spPr>
          <a:xfrm>
            <a:off x="527400" y="2852640"/>
            <a:ext cx="10364400" cy="23716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10: Ethereum and Smart Contracts</a:t>
            </a:r>
            <a:endParaRPr b="0" lang="en-GB" sz="2400" spc="-1" strike="noStrike">
              <a:solidFill>
                <a:srgbClr val="000000"/>
              </a:solidFill>
              <a:latin typeface="Arial"/>
            </a:endParaRPr>
          </a:p>
          <a:p>
            <a:pPr algn="ctr">
              <a:lnSpc>
                <a:spcPct val="100000"/>
              </a:lnSpc>
              <a:spcBef>
                <a:spcPts val="241"/>
              </a:spcBef>
              <a:tabLst>
                <a:tab algn="l" pos="0"/>
              </a:tabLst>
            </a:pPr>
            <a:endParaRPr b="0" lang="en-GB" sz="2400" spc="-1" strike="noStrike">
              <a:solidFill>
                <a:srgbClr val="000000"/>
              </a:solidFill>
              <a:latin typeface="Arial"/>
            </a:endParaRPr>
          </a:p>
          <a:p>
            <a:pPr algn="ctr">
              <a:lnSpc>
                <a:spcPct val="100000"/>
              </a:lnSpc>
              <a:spcBef>
                <a:spcPts val="241"/>
              </a:spcBef>
              <a:tabLst>
                <a:tab algn="l" pos="0"/>
              </a:tabLst>
            </a:pPr>
            <a:endParaRPr b="0" lang="en-GB"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 (Clausthal)</a:t>
            </a:r>
            <a:endParaRPr b="0" lang="en-GB"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Dr. Arne Bochem (Göttingen)</a:t>
            </a:r>
            <a:endParaRPr b="0" lang="en-GB"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 (Clausthal)</a:t>
            </a:r>
            <a:endParaRPr b="0" lang="en-GB"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Shohreh Kia (Clausthal)</a:t>
            </a:r>
            <a:endParaRPr b="0" lang="en-GB"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6" name="CustomShape 1"/>
          <p:cNvSpPr/>
          <p:nvPr/>
        </p:nvSpPr>
        <p:spPr>
          <a:xfrm>
            <a:off x="335520" y="4406760"/>
            <a:ext cx="10748520" cy="1357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Ethereum System Architecture</a:t>
            </a:r>
            <a:endParaRPr b="0" lang="en-GB" sz="3000" spc="-1" strike="noStrike">
              <a:solidFill>
                <a:srgbClr val="000000"/>
              </a:solidFill>
              <a:latin typeface="Arial"/>
            </a:endParaRPr>
          </a:p>
        </p:txBody>
      </p:sp>
      <p:sp>
        <p:nvSpPr>
          <p:cNvPr id="397" name="CustomShape 2"/>
          <p:cNvSpPr/>
          <p:nvPr/>
        </p:nvSpPr>
        <p:spPr>
          <a:xfrm>
            <a:off x="335520" y="2906640"/>
            <a:ext cx="10748520" cy="1495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8"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The Concept of a Wo</a:t>
            </a:r>
            <a:r>
              <a:rPr b="1" lang="en-US" sz="2400" spc="-1" strike="noStrike">
                <a:solidFill>
                  <a:srgbClr val="000000"/>
                </a:solidFill>
                <a:latin typeface="Arial Unicode MS"/>
                <a:ea typeface="DejaVu Sans"/>
              </a:rPr>
              <a:t>rld Computer</a:t>
            </a:r>
            <a:endParaRPr b="0" lang="en-GB" sz="2400" spc="-1" strike="noStrike">
              <a:solidFill>
                <a:srgbClr val="000000"/>
              </a:solidFill>
              <a:latin typeface="Arial"/>
            </a:endParaRPr>
          </a:p>
        </p:txBody>
      </p:sp>
      <p:sp>
        <p:nvSpPr>
          <p:cNvPr id="399" name="CustomShape 2"/>
          <p:cNvSpPr/>
          <p:nvPr/>
        </p:nvSpPr>
        <p:spPr>
          <a:xfrm>
            <a:off x="335520" y="1268640"/>
            <a:ext cx="5708520" cy="5036040"/>
          </a:xfrm>
          <a:prstGeom prst="rect">
            <a:avLst/>
          </a:prstGeom>
          <a:noFill/>
          <a:ln w="0">
            <a:noFill/>
          </a:ln>
        </p:spPr>
        <p:style>
          <a:lnRef idx="0"/>
          <a:fillRef idx="0"/>
          <a:effectRef idx="0"/>
          <a:fontRef idx="minor"/>
        </p:style>
        <p:txBody>
          <a:bodyPr lIns="90000" rIns="90000" tIns="45000" bIns="45000" anchor="ctr">
            <a:noAutofit/>
          </a:bodyPr>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All participants are using the same computer</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Users issue transactions to call programs on </a:t>
            </a:r>
            <a:endParaRPr b="0" lang="en-GB" sz="1800" spc="-1" strike="noStrike">
              <a:solidFill>
                <a:srgbClr val="000000"/>
              </a:solidFill>
              <a:latin typeface="Arial"/>
            </a:endParaRPr>
          </a:p>
          <a:p>
            <a:pPr>
              <a:lnSpc>
                <a:spcPct val="100000"/>
              </a:lnSpc>
              <a:spcBef>
                <a:spcPts val="360"/>
              </a:spcBef>
              <a:tabLst>
                <a:tab algn="l" pos="0"/>
              </a:tabLst>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the computer</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tabLst>
                <a:tab algn="l" pos="0"/>
              </a:tabLst>
            </a:pPr>
            <a:r>
              <a:rPr b="0" lang="en-US" sz="1800" spc="-1" strike="noStrike">
                <a:solidFill>
                  <a:srgbClr val="000000"/>
                </a:solidFill>
                <a:latin typeface="DejaVu Sans"/>
                <a:ea typeface="DejaVu Sans"/>
              </a:rPr>
              <a:t>Everyone shares the same resources and storage</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tabLst>
                <a:tab algn="l" pos="0"/>
              </a:tabLst>
            </a:pPr>
            <a:r>
              <a:rPr b="0" lang="en-US" sz="1800" spc="-1" strike="noStrike">
                <a:solidFill>
                  <a:srgbClr val="000000"/>
                </a:solidFill>
                <a:latin typeface="DejaVu Sans"/>
                <a:ea typeface="DejaVu Sans"/>
              </a:rPr>
              <a:t>The computer has no explicit, single owner</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tabLst>
                <a:tab algn="l" pos="0"/>
              </a:tabLst>
            </a:pPr>
            <a:r>
              <a:rPr b="0" lang="en-US" sz="1800" spc="-1" strike="noStrike">
                <a:solidFill>
                  <a:srgbClr val="000000"/>
                </a:solidFill>
                <a:latin typeface="DejaVu Sans"/>
                <a:ea typeface="DejaVu Sans"/>
              </a:rPr>
              <a:t>Using the computer’s resources costs money</a:t>
            </a: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p:txBody>
      </p:sp>
      <p:pic>
        <p:nvPicPr>
          <p:cNvPr id="400" name="Grafik 6" descr=""/>
          <p:cNvPicPr/>
          <p:nvPr/>
        </p:nvPicPr>
        <p:blipFill>
          <a:blip r:embed="rId1"/>
          <a:stretch/>
        </p:blipFill>
        <p:spPr>
          <a:xfrm>
            <a:off x="5807880" y="1642320"/>
            <a:ext cx="5313960" cy="4288320"/>
          </a:xfrm>
          <a:prstGeom prst="rect">
            <a:avLst/>
          </a:prstGeom>
          <a:ln w="0">
            <a:noFill/>
          </a:ln>
        </p:spPr>
      </p:pic>
      <p:sp>
        <p:nvSpPr>
          <p:cNvPr id="401" name="CustomShape 3"/>
          <p:cNvSpPr/>
          <p:nvPr/>
        </p:nvSpPr>
        <p:spPr>
          <a:xfrm>
            <a:off x="263520" y="6411600"/>
            <a:ext cx="90010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2"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Elections using a World Computer</a:t>
            </a:r>
            <a:endParaRPr b="0" lang="en-GB" sz="2400" spc="-1" strike="noStrike">
              <a:solidFill>
                <a:srgbClr val="000000"/>
              </a:solidFill>
              <a:latin typeface="Arial"/>
            </a:endParaRPr>
          </a:p>
        </p:txBody>
      </p:sp>
      <p:pic>
        <p:nvPicPr>
          <p:cNvPr id="403" name="Inhaltsplatzhalter 6" descr=""/>
          <p:cNvPicPr/>
          <p:nvPr/>
        </p:nvPicPr>
        <p:blipFill>
          <a:blip r:embed="rId1"/>
          <a:stretch/>
        </p:blipFill>
        <p:spPr>
          <a:xfrm>
            <a:off x="1205280" y="1268280"/>
            <a:ext cx="9008640" cy="5035680"/>
          </a:xfrm>
          <a:prstGeom prst="rect">
            <a:avLst/>
          </a:prstGeom>
          <a:ln w="0">
            <a:noFill/>
          </a:ln>
        </p:spPr>
      </p:pic>
      <p:sp>
        <p:nvSpPr>
          <p:cNvPr id="404" name="CustomShape 2"/>
          <p:cNvSpPr/>
          <p:nvPr/>
        </p:nvSpPr>
        <p:spPr>
          <a:xfrm>
            <a:off x="263520" y="6411600"/>
            <a:ext cx="90007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5"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Elections using a World Computer</a:t>
            </a:r>
            <a:endParaRPr b="0" lang="en-GB" sz="2400" spc="-1" strike="noStrike">
              <a:solidFill>
                <a:srgbClr val="000000"/>
              </a:solidFill>
              <a:latin typeface="Arial"/>
            </a:endParaRPr>
          </a:p>
        </p:txBody>
      </p:sp>
      <p:pic>
        <p:nvPicPr>
          <p:cNvPr id="406" name="Inhaltsplatzhalter 6" descr=""/>
          <p:cNvPicPr/>
          <p:nvPr/>
        </p:nvPicPr>
        <p:blipFill>
          <a:blip r:embed="rId1"/>
          <a:stretch/>
        </p:blipFill>
        <p:spPr>
          <a:xfrm>
            <a:off x="1165320" y="1268280"/>
            <a:ext cx="9088200" cy="5035680"/>
          </a:xfrm>
          <a:prstGeom prst="rect">
            <a:avLst/>
          </a:prstGeom>
          <a:ln w="0">
            <a:noFill/>
          </a:ln>
        </p:spPr>
      </p:pic>
      <p:sp>
        <p:nvSpPr>
          <p:cNvPr id="407" name="CustomShape 2"/>
          <p:cNvSpPr/>
          <p:nvPr/>
        </p:nvSpPr>
        <p:spPr>
          <a:xfrm>
            <a:off x="263520" y="6411600"/>
            <a:ext cx="90010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8"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Elections using a World Computer</a:t>
            </a:r>
            <a:endParaRPr b="0" lang="en-GB" sz="2400" spc="-1" strike="noStrike">
              <a:solidFill>
                <a:srgbClr val="000000"/>
              </a:solidFill>
              <a:latin typeface="Arial"/>
            </a:endParaRPr>
          </a:p>
        </p:txBody>
      </p:sp>
      <p:pic>
        <p:nvPicPr>
          <p:cNvPr id="409" name="Inhaltsplatzhalter 6" descr=""/>
          <p:cNvPicPr/>
          <p:nvPr/>
        </p:nvPicPr>
        <p:blipFill>
          <a:blip r:embed="rId1"/>
          <a:stretch/>
        </p:blipFill>
        <p:spPr>
          <a:xfrm>
            <a:off x="554040" y="1268280"/>
            <a:ext cx="10310760" cy="5035680"/>
          </a:xfrm>
          <a:prstGeom prst="rect">
            <a:avLst/>
          </a:prstGeom>
          <a:ln w="0">
            <a:noFill/>
          </a:ln>
        </p:spPr>
      </p:pic>
      <p:sp>
        <p:nvSpPr>
          <p:cNvPr id="410" name="CustomShape 2"/>
          <p:cNvSpPr/>
          <p:nvPr/>
        </p:nvSpPr>
        <p:spPr>
          <a:xfrm>
            <a:off x="263520" y="6411600"/>
            <a:ext cx="90010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1"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Elections using a World Computer</a:t>
            </a:r>
            <a:endParaRPr b="0" lang="en-GB" sz="2400" spc="-1" strike="noStrike">
              <a:solidFill>
                <a:srgbClr val="000000"/>
              </a:solidFill>
              <a:latin typeface="Arial"/>
            </a:endParaRPr>
          </a:p>
        </p:txBody>
      </p:sp>
      <p:pic>
        <p:nvPicPr>
          <p:cNvPr id="412" name="Inhaltsplatzhalter 6" descr=""/>
          <p:cNvPicPr/>
          <p:nvPr/>
        </p:nvPicPr>
        <p:blipFill>
          <a:blip r:embed="rId1"/>
          <a:stretch/>
        </p:blipFill>
        <p:spPr>
          <a:xfrm>
            <a:off x="526680" y="1268280"/>
            <a:ext cx="10365480" cy="5035680"/>
          </a:xfrm>
          <a:prstGeom prst="rect">
            <a:avLst/>
          </a:prstGeom>
          <a:ln w="0">
            <a:noFill/>
          </a:ln>
        </p:spPr>
      </p:pic>
      <p:sp>
        <p:nvSpPr>
          <p:cNvPr id="413" name="CustomShape 2"/>
          <p:cNvSpPr/>
          <p:nvPr/>
        </p:nvSpPr>
        <p:spPr>
          <a:xfrm>
            <a:off x="263520" y="6411600"/>
            <a:ext cx="90010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4"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Elections using a World Computer</a:t>
            </a:r>
            <a:endParaRPr b="0" lang="en-GB" sz="2400" spc="-1" strike="noStrike">
              <a:solidFill>
                <a:srgbClr val="000000"/>
              </a:solidFill>
              <a:latin typeface="Arial"/>
            </a:endParaRPr>
          </a:p>
        </p:txBody>
      </p:sp>
      <p:pic>
        <p:nvPicPr>
          <p:cNvPr id="415" name="Inhaltsplatzhalter 6" descr=""/>
          <p:cNvPicPr/>
          <p:nvPr/>
        </p:nvPicPr>
        <p:blipFill>
          <a:blip r:embed="rId1"/>
          <a:stretch/>
        </p:blipFill>
        <p:spPr>
          <a:xfrm>
            <a:off x="1325160" y="1268280"/>
            <a:ext cx="8768520" cy="5035680"/>
          </a:xfrm>
          <a:prstGeom prst="rect">
            <a:avLst/>
          </a:prstGeom>
          <a:ln w="0">
            <a:noFill/>
          </a:ln>
        </p:spPr>
      </p:pic>
      <p:sp>
        <p:nvSpPr>
          <p:cNvPr id="416" name="CustomShape 2"/>
          <p:cNvSpPr/>
          <p:nvPr/>
        </p:nvSpPr>
        <p:spPr>
          <a:xfrm>
            <a:off x="263520" y="6411600"/>
            <a:ext cx="90010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7"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The Blockchain State Machine</a:t>
            </a:r>
            <a:endParaRPr b="0" lang="en-GB" sz="2400" spc="-1" strike="noStrike">
              <a:solidFill>
                <a:srgbClr val="000000"/>
              </a:solidFill>
              <a:latin typeface="Arial"/>
            </a:endParaRPr>
          </a:p>
        </p:txBody>
      </p:sp>
      <p:pic>
        <p:nvPicPr>
          <p:cNvPr id="418" name="Inhaltsplatzhalter 6" descr=""/>
          <p:cNvPicPr/>
          <p:nvPr/>
        </p:nvPicPr>
        <p:blipFill>
          <a:blip r:embed="rId1"/>
          <a:stretch/>
        </p:blipFill>
        <p:spPr>
          <a:xfrm>
            <a:off x="485280" y="1268280"/>
            <a:ext cx="10448280" cy="5035680"/>
          </a:xfrm>
          <a:prstGeom prst="rect">
            <a:avLst/>
          </a:prstGeom>
          <a:ln w="0">
            <a:noFill/>
          </a:ln>
        </p:spPr>
      </p:pic>
      <p:sp>
        <p:nvSpPr>
          <p:cNvPr id="419" name="CustomShape 2"/>
          <p:cNvSpPr/>
          <p:nvPr/>
        </p:nvSpPr>
        <p:spPr>
          <a:xfrm>
            <a:off x="263520" y="6411600"/>
            <a:ext cx="90010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0"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The Concept of a State Machine</a:t>
            </a:r>
            <a:endParaRPr b="0" lang="en-GB" sz="2400" spc="-1" strike="noStrike">
              <a:solidFill>
                <a:srgbClr val="000000"/>
              </a:solidFill>
              <a:latin typeface="Arial"/>
            </a:endParaRPr>
          </a:p>
        </p:txBody>
      </p:sp>
      <p:sp>
        <p:nvSpPr>
          <p:cNvPr id="421" name="CustomShape 2"/>
          <p:cNvSpPr/>
          <p:nvPr/>
        </p:nvSpPr>
        <p:spPr>
          <a:xfrm>
            <a:off x="335520" y="1340640"/>
            <a:ext cx="10748520" cy="5036040"/>
          </a:xfrm>
          <a:prstGeom prst="rect">
            <a:avLst/>
          </a:prstGeom>
          <a:noFill/>
          <a:ln w="0">
            <a:noFill/>
          </a:ln>
        </p:spPr>
        <p:style>
          <a:lnRef idx="0"/>
          <a:fillRef idx="0"/>
          <a:effectRef idx="0"/>
          <a:fontRef idx="minor"/>
        </p:style>
        <p:txBody>
          <a:bodyPr lIns="90000" rIns="90000" tIns="45000" bIns="45000" anchor="t">
            <a:noAutofit/>
          </a:bodyPr>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EVM specifies an execution model for state changes of the blockchain</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Formally, the EVM can be specified by the following tuple: (block state, transaction, message, code, memory, stack, pc, gas)</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block state represents the global state of the whole blockchain including all accounts, contracts and storage</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pic>
        <p:nvPicPr>
          <p:cNvPr id="422" name="Grafik 6" descr=""/>
          <p:cNvPicPr/>
          <p:nvPr/>
        </p:nvPicPr>
        <p:blipFill>
          <a:blip r:embed="rId1"/>
          <a:stretch/>
        </p:blipFill>
        <p:spPr>
          <a:xfrm>
            <a:off x="528120" y="3104280"/>
            <a:ext cx="10555920" cy="2836080"/>
          </a:xfrm>
          <a:prstGeom prst="rect">
            <a:avLst/>
          </a:prstGeom>
          <a:ln w="0">
            <a:noFill/>
          </a:ln>
        </p:spPr>
      </p:pic>
      <p:sp>
        <p:nvSpPr>
          <p:cNvPr id="423" name="CustomShape 3"/>
          <p:cNvSpPr/>
          <p:nvPr/>
        </p:nvSpPr>
        <p:spPr>
          <a:xfrm>
            <a:off x="263520" y="6411600"/>
            <a:ext cx="90010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4"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Transaction</a:t>
            </a:r>
            <a:endParaRPr b="0" lang="en-GB" sz="2400" spc="-1" strike="noStrike">
              <a:solidFill>
                <a:srgbClr val="000000"/>
              </a:solidFill>
              <a:latin typeface="Arial"/>
            </a:endParaRPr>
          </a:p>
        </p:txBody>
      </p:sp>
      <p:sp>
        <p:nvSpPr>
          <p:cNvPr id="425"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tabLst>
                <a:tab algn="l" pos="0"/>
              </a:tabLst>
            </a:pPr>
            <a:r>
              <a:rPr b="0" lang="en-US" sz="1800" spc="-1" strike="noStrike">
                <a:solidFill>
                  <a:srgbClr val="000000"/>
                </a:solidFill>
                <a:latin typeface="DejaVu Sans"/>
                <a:ea typeface="DejaVu Sans"/>
              </a:rPr>
              <a:t>A transaction is a signed data package that is always sent by a wallet and contains the following data:</a:t>
            </a: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Recipient</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Sender’s signature</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Amount of ETH to transfer</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Optional data field</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A </a:t>
            </a:r>
            <a:r>
              <a:rPr b="0" i="1" lang="en-US" sz="1800" spc="-1" strike="noStrike">
                <a:solidFill>
                  <a:srgbClr val="000000"/>
                </a:solidFill>
                <a:latin typeface="DejaVu Sans"/>
                <a:ea typeface="DejaVu Sans"/>
              </a:rPr>
              <a:t>STARTGAS</a:t>
            </a:r>
            <a:r>
              <a:rPr b="0" lang="en-US" sz="1800" spc="-1" strike="noStrike">
                <a:solidFill>
                  <a:srgbClr val="000000"/>
                </a:solidFill>
                <a:latin typeface="DejaVu Sans"/>
                <a:ea typeface="DejaVu Sans"/>
              </a:rPr>
              <a:t> value, representing the maximum number of computational steps the transaction execution is allowed to take</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A </a:t>
            </a:r>
            <a:r>
              <a:rPr b="0" i="1" lang="en-US" sz="1800" spc="-1" strike="noStrike">
                <a:solidFill>
                  <a:srgbClr val="000000"/>
                </a:solidFill>
                <a:latin typeface="DejaVu Sans"/>
                <a:ea typeface="DejaVu Sans"/>
              </a:rPr>
              <a:t>GASPRICE</a:t>
            </a:r>
            <a:r>
              <a:rPr b="0" lang="en-US" sz="1800" spc="-1" strike="noStrike">
                <a:solidFill>
                  <a:srgbClr val="000000"/>
                </a:solidFill>
                <a:latin typeface="DejaVu Sans"/>
                <a:ea typeface="DejaVu Sans"/>
              </a:rPr>
              <a:t> value, representing the fee the sender pays per computational step</a:t>
            </a: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GB" sz="2400" spc="-1" strike="noStrike">
              <a:solidFill>
                <a:srgbClr val="000000"/>
              </a:solidFill>
              <a:latin typeface="Arial"/>
            </a:endParaRPr>
          </a:p>
        </p:txBody>
      </p:sp>
      <p:sp>
        <p:nvSpPr>
          <p:cNvPr id="377" name="CustomShape 2"/>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6"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Transactions</a:t>
            </a:r>
            <a:endParaRPr b="0" lang="en-GB" sz="2400" spc="-1" strike="noStrike">
              <a:solidFill>
                <a:srgbClr val="000000"/>
              </a:solidFill>
              <a:latin typeface="Arial"/>
            </a:endParaRPr>
          </a:p>
        </p:txBody>
      </p:sp>
      <p:sp>
        <p:nvSpPr>
          <p:cNvPr id="427"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360"/>
              </a:spcBef>
            </a:pP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There are two types of transactions: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pic>
        <p:nvPicPr>
          <p:cNvPr id="428" name="Grafik 6" descr=""/>
          <p:cNvPicPr/>
          <p:nvPr/>
        </p:nvPicPr>
        <p:blipFill>
          <a:blip r:embed="rId1"/>
          <a:stretch/>
        </p:blipFill>
        <p:spPr>
          <a:xfrm>
            <a:off x="2918160" y="2277000"/>
            <a:ext cx="6351120" cy="1637640"/>
          </a:xfrm>
          <a:prstGeom prst="rect">
            <a:avLst/>
          </a:prstGeom>
          <a:ln w="0">
            <a:noFill/>
          </a:ln>
        </p:spPr>
      </p:pic>
      <p:pic>
        <p:nvPicPr>
          <p:cNvPr id="429" name="Grafik 8" descr=""/>
          <p:cNvPicPr/>
          <p:nvPr/>
        </p:nvPicPr>
        <p:blipFill>
          <a:blip r:embed="rId2"/>
          <a:stretch/>
        </p:blipFill>
        <p:spPr>
          <a:xfrm>
            <a:off x="2946960" y="4252680"/>
            <a:ext cx="6293160" cy="1640160"/>
          </a:xfrm>
          <a:prstGeom prst="rect">
            <a:avLst/>
          </a:prstGeom>
          <a:ln w="0">
            <a:noFill/>
          </a:ln>
        </p:spPr>
      </p:pic>
      <p:sp>
        <p:nvSpPr>
          <p:cNvPr id="430" name="CustomShape 3"/>
          <p:cNvSpPr/>
          <p:nvPr/>
        </p:nvSpPr>
        <p:spPr>
          <a:xfrm>
            <a:off x="263520" y="6411600"/>
            <a:ext cx="90010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1"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Messages</a:t>
            </a:r>
            <a:br>
              <a:rPr sz="2400"/>
            </a:br>
            <a:endParaRPr b="0" lang="en-GB" sz="2400" spc="-1" strike="noStrike">
              <a:solidFill>
                <a:srgbClr val="000000"/>
              </a:solidFill>
              <a:latin typeface="Arial"/>
            </a:endParaRPr>
          </a:p>
        </p:txBody>
      </p:sp>
      <p:sp>
        <p:nvSpPr>
          <p:cNvPr id="432"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Similar to a transaction, but only sent by contracts and exist only virtually, i.e. they are not mined into a block like transactions</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Message contains:</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Sender of the message (implicit)</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Recipient</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Amount of ETH to be transferred</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Optional data field</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i="1" lang="en-US" sz="1800" spc="-1" strike="noStrike">
                <a:solidFill>
                  <a:srgbClr val="000000"/>
                </a:solidFill>
                <a:latin typeface="DejaVu Sans"/>
                <a:ea typeface="DejaVu Sans"/>
              </a:rPr>
              <a:t>STARTGAS</a:t>
            </a:r>
            <a:r>
              <a:rPr b="0" lang="en-US" sz="1800" spc="-1" strike="noStrike">
                <a:solidFill>
                  <a:srgbClr val="000000"/>
                </a:solidFill>
                <a:latin typeface="DejaVu Sans"/>
                <a:ea typeface="DejaVu Sans"/>
              </a:rPr>
              <a:t> value</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3"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Messages</a:t>
            </a:r>
            <a:br>
              <a:rPr sz="2400"/>
            </a:br>
            <a:endParaRPr b="0" lang="en-GB" sz="2400" spc="-1" strike="noStrike">
              <a:solidFill>
                <a:srgbClr val="000000"/>
              </a:solidFill>
              <a:latin typeface="Arial"/>
            </a:endParaRPr>
          </a:p>
        </p:txBody>
      </p:sp>
      <p:sp>
        <p:nvSpPr>
          <p:cNvPr id="434"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Whenever a contract calls a method on another contract, a virtual message is sent.</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Whenever a wallet calls a method on a contract, a transaction is sent.</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pic>
        <p:nvPicPr>
          <p:cNvPr id="435" name="Grafik 6" descr=""/>
          <p:cNvPicPr/>
          <p:nvPr/>
        </p:nvPicPr>
        <p:blipFill>
          <a:blip r:embed="rId1"/>
          <a:stretch/>
        </p:blipFill>
        <p:spPr>
          <a:xfrm>
            <a:off x="85680" y="3933000"/>
            <a:ext cx="11247840" cy="857880"/>
          </a:xfrm>
          <a:prstGeom prst="rect">
            <a:avLst/>
          </a:prstGeom>
          <a:ln w="0">
            <a:noFill/>
          </a:ln>
        </p:spPr>
      </p:pic>
      <p:sp>
        <p:nvSpPr>
          <p:cNvPr id="436" name="CustomShape 3"/>
          <p:cNvSpPr/>
          <p:nvPr/>
        </p:nvSpPr>
        <p:spPr>
          <a:xfrm>
            <a:off x="263520" y="6411600"/>
            <a:ext cx="90010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7"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Code and Memory</a:t>
            </a:r>
            <a:br>
              <a:rPr sz="2400"/>
            </a:br>
            <a:endParaRPr b="0" lang="en-GB" sz="2400" spc="-1" strike="noStrike">
              <a:solidFill>
                <a:srgbClr val="000000"/>
              </a:solidFill>
              <a:latin typeface="Arial"/>
            </a:endParaRPr>
          </a:p>
        </p:txBody>
      </p:sp>
      <p:sp>
        <p:nvSpPr>
          <p:cNvPr id="438" name="CustomShape 2"/>
          <p:cNvSpPr/>
          <p:nvPr/>
        </p:nvSpPr>
        <p:spPr>
          <a:xfrm>
            <a:off x="335520" y="1268640"/>
            <a:ext cx="6290640" cy="5036040"/>
          </a:xfrm>
          <a:prstGeom prst="rect">
            <a:avLst/>
          </a:prstGeom>
          <a:noFill/>
          <a:ln w="0">
            <a:noFill/>
          </a:ln>
        </p:spPr>
        <p:style>
          <a:lnRef idx="0"/>
          <a:fillRef idx="0"/>
          <a:effectRef idx="0"/>
          <a:fontRef idx="minor"/>
        </p:style>
        <p:txBody>
          <a:bodyPr lIns="90000" rIns="90000" tIns="45000" bIns="45000" anchor="ctr">
            <a:noAutofit/>
          </a:bodyPr>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Code: </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Bytecode representation of a smart contract. EVM interprets smart contracts as a sequence of opcodes similar to assembly code.</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pic>
        <p:nvPicPr>
          <p:cNvPr id="439" name="Grafik 1" descr=""/>
          <p:cNvPicPr/>
          <p:nvPr/>
        </p:nvPicPr>
        <p:blipFill>
          <a:blip r:embed="rId1"/>
          <a:stretch/>
        </p:blipFill>
        <p:spPr>
          <a:xfrm>
            <a:off x="6786000" y="2349000"/>
            <a:ext cx="1911240" cy="3019680"/>
          </a:xfrm>
          <a:prstGeom prst="rect">
            <a:avLst/>
          </a:prstGeom>
          <a:ln w="0">
            <a:noFill/>
          </a:ln>
        </p:spPr>
      </p:pic>
      <p:sp>
        <p:nvSpPr>
          <p:cNvPr id="440" name="CustomShape 3"/>
          <p:cNvSpPr/>
          <p:nvPr/>
        </p:nvSpPr>
        <p:spPr>
          <a:xfrm>
            <a:off x="263520" y="6411600"/>
            <a:ext cx="90010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1"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Code and Memory</a:t>
            </a:r>
            <a:br>
              <a:rPr sz="2400"/>
            </a:br>
            <a:endParaRPr b="0" lang="en-GB" sz="2400" spc="-1" strike="noStrike">
              <a:solidFill>
                <a:srgbClr val="000000"/>
              </a:solidFill>
              <a:latin typeface="Arial"/>
            </a:endParaRPr>
          </a:p>
        </p:txBody>
      </p:sp>
      <p:sp>
        <p:nvSpPr>
          <p:cNvPr id="442" name="CustomShape 2"/>
          <p:cNvSpPr/>
          <p:nvPr/>
        </p:nvSpPr>
        <p:spPr>
          <a:xfrm>
            <a:off x="335520" y="1268640"/>
            <a:ext cx="6290640" cy="5036040"/>
          </a:xfrm>
          <a:prstGeom prst="rect">
            <a:avLst/>
          </a:prstGeom>
          <a:noFill/>
          <a:ln w="0">
            <a:noFill/>
          </a:ln>
        </p:spPr>
        <p:style>
          <a:lnRef idx="0"/>
          <a:fillRef idx="0"/>
          <a:effectRef idx="0"/>
          <a:fontRef idx="minor"/>
        </p:style>
        <p:txBody>
          <a:bodyPr lIns="90000" rIns="90000" tIns="45000" bIns="45000" anchor="ctr">
            <a:noAutofit/>
          </a:bodyPr>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Code: </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Bytecode representation of a smart contract. EVM interprets smart contracts as a sequence of opcodes similar to assembly code.</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tabLst>
                <a:tab algn="l" pos="0"/>
              </a:tabLst>
            </a:pPr>
            <a:r>
              <a:rPr b="0" lang="en-US" sz="1800" spc="-1" strike="noStrike">
                <a:solidFill>
                  <a:srgbClr val="000000"/>
                </a:solidFill>
                <a:latin typeface="DejaVu Sans"/>
                <a:ea typeface="DejaVu Sans"/>
              </a:rPr>
              <a:t>Memory:</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An infinitely expandable byte array that is non-persistent and used as temporal storage during execution.</a:t>
            </a:r>
            <a:endParaRPr b="0" lang="en-GB" sz="1800" spc="-1" strike="noStrike">
              <a:solidFill>
                <a:srgbClr val="000000"/>
              </a:solidFill>
              <a:latin typeface="Arial"/>
            </a:endParaRPr>
          </a:p>
        </p:txBody>
      </p:sp>
      <p:pic>
        <p:nvPicPr>
          <p:cNvPr id="443" name="Grafik 6" descr=""/>
          <p:cNvPicPr/>
          <p:nvPr/>
        </p:nvPicPr>
        <p:blipFill>
          <a:blip r:embed="rId1"/>
          <a:stretch/>
        </p:blipFill>
        <p:spPr>
          <a:xfrm>
            <a:off x="6786000" y="2349000"/>
            <a:ext cx="1911240" cy="3019680"/>
          </a:xfrm>
          <a:prstGeom prst="rect">
            <a:avLst/>
          </a:prstGeom>
          <a:ln w="0">
            <a:noFill/>
          </a:ln>
        </p:spPr>
      </p:pic>
      <p:sp>
        <p:nvSpPr>
          <p:cNvPr id="444" name="CustomShape 3"/>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GB" sz="800" spc="-1" strike="noStrike">
              <a:solidFill>
                <a:srgbClr val="000000"/>
              </a:solidFill>
              <a:latin typeface="Arial"/>
            </a:endParaRPr>
          </a:p>
        </p:txBody>
      </p:sp>
      <p:sp>
        <p:nvSpPr>
          <p:cNvPr id="445" name="CustomShape 4"/>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GB" sz="800" spc="-1" strike="noStrike">
              <a:solidFill>
                <a:srgbClr val="000000"/>
              </a:solidFill>
              <a:latin typeface="Arial"/>
            </a:endParaRPr>
          </a:p>
        </p:txBody>
      </p:sp>
      <p:sp>
        <p:nvSpPr>
          <p:cNvPr id="446" name="CustomShape 5"/>
          <p:cNvSpPr/>
          <p:nvPr/>
        </p:nvSpPr>
        <p:spPr>
          <a:xfrm>
            <a:off x="263520" y="6411600"/>
            <a:ext cx="90010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7"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Stack and Program Counter</a:t>
            </a:r>
            <a:endParaRPr b="0" lang="en-GB" sz="2400" spc="-1" strike="noStrike">
              <a:solidFill>
                <a:srgbClr val="000000"/>
              </a:solidFill>
              <a:latin typeface="Arial"/>
            </a:endParaRPr>
          </a:p>
        </p:txBody>
      </p:sp>
      <p:sp>
        <p:nvSpPr>
          <p:cNvPr id="448"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Stack:</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The stack is also used as a fast, non-persistent buffer to which 32 byte values can be pushed and popped during execution.</a:t>
            </a: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PC:</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Stands for “program counter”. </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The program counter is always initialized with 0 and points to the position of the current opcode instruction.</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9"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Stack and Program Counter</a:t>
            </a:r>
            <a:endParaRPr b="0" lang="en-GB" sz="2400" spc="-1" strike="noStrike">
              <a:solidFill>
                <a:srgbClr val="000000"/>
              </a:solidFill>
              <a:latin typeface="Arial"/>
            </a:endParaRPr>
          </a:p>
        </p:txBody>
      </p:sp>
      <p:pic>
        <p:nvPicPr>
          <p:cNvPr id="450" name="Inhaltsplatzhalter 6" descr=""/>
          <p:cNvPicPr/>
          <p:nvPr/>
        </p:nvPicPr>
        <p:blipFill>
          <a:blip r:embed="rId1"/>
          <a:stretch/>
        </p:blipFill>
        <p:spPr>
          <a:xfrm>
            <a:off x="1799280" y="1556640"/>
            <a:ext cx="8588520" cy="3971520"/>
          </a:xfrm>
          <a:prstGeom prst="rect">
            <a:avLst/>
          </a:prstGeom>
          <a:ln w="0">
            <a:noFill/>
          </a:ln>
        </p:spPr>
      </p:pic>
      <p:sp>
        <p:nvSpPr>
          <p:cNvPr id="451" name="CustomShape 2"/>
          <p:cNvSpPr/>
          <p:nvPr/>
        </p:nvSpPr>
        <p:spPr>
          <a:xfrm>
            <a:off x="263520" y="6411600"/>
            <a:ext cx="90010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2"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Gas</a:t>
            </a:r>
            <a:endParaRPr b="0" lang="en-GB" sz="2400" spc="-1" strike="noStrike">
              <a:solidFill>
                <a:srgbClr val="000000"/>
              </a:solidFill>
              <a:latin typeface="Arial"/>
            </a:endParaRPr>
          </a:p>
        </p:txBody>
      </p:sp>
      <p:sp>
        <p:nvSpPr>
          <p:cNvPr id="453"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Executed opcode instruction use miner’s computational resources → requires a fee (called gas)</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Each opcode uses a certain amount of gas which may depend on the arguments of the operation</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Opcode for self-destruct(address) uses negative gas because it frees up space from the blockchain</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Sender must specify maximum amount of gas that he/she/it is willing to pay for the transaction</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Sender can set an arbitrary amount of Ether to be spent → called gas price</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Final costs for transaction → gas × gasprice</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If a transaction requires more gas as the maximum specified gas, the transaction fails</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If it takes less, the sender only pays the gas that was used</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4"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Account Types</a:t>
            </a:r>
            <a:endParaRPr b="0" lang="en-GB" sz="2400" spc="-1" strike="noStrike">
              <a:solidFill>
                <a:srgbClr val="000000"/>
              </a:solidFill>
              <a:latin typeface="Arial"/>
            </a:endParaRPr>
          </a:p>
        </p:txBody>
      </p:sp>
      <p:sp>
        <p:nvSpPr>
          <p:cNvPr id="455"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tabLst>
                <a:tab algn="l" pos="0"/>
              </a:tabLst>
            </a:pPr>
            <a:r>
              <a:rPr b="0" lang="en-US" sz="1800" spc="-1" strike="noStrike">
                <a:solidFill>
                  <a:srgbClr val="000000"/>
                </a:solidFill>
                <a:latin typeface="DejaVu Sans"/>
                <a:ea typeface="DejaVu Sans"/>
              </a:rPr>
              <a:t>Ethereum uses an account-based ledger → Each distinct address represents a separate, unique account.</a:t>
            </a: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a:p>
            <a:pPr marL="343080" indent="-341640">
              <a:lnSpc>
                <a:spcPct val="100000"/>
              </a:lnSpc>
              <a:spcBef>
                <a:spcPts val="360"/>
              </a:spcBef>
              <a:buClr>
                <a:srgbClr val="008c4f"/>
              </a:buClr>
              <a:buSzPct val="115000"/>
              <a:buFont typeface="Arial Unicode MS"/>
              <a:buAutoNum type="arabicPeriod"/>
              <a:tabLst>
                <a:tab algn="l" pos="0"/>
              </a:tabLst>
            </a:pPr>
            <a:r>
              <a:rPr b="0" lang="en-US" sz="1800" spc="-1" strike="noStrike">
                <a:solidFill>
                  <a:srgbClr val="000000"/>
                </a:solidFill>
                <a:latin typeface="DejaVu Sans"/>
                <a:ea typeface="DejaVu Sans"/>
              </a:rPr>
              <a:t>Accounts controlled by private keys and owned externally</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Can sign transactions, issue smart contract functions calls and send Ether from one account to another</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Origin of any transaction is always an account controlled by a private key</a:t>
            </a:r>
            <a:endParaRPr b="0" lang="en-GB" sz="1800" spc="-1" strike="noStrike">
              <a:solidFill>
                <a:srgbClr val="000000"/>
              </a:solidFill>
              <a:latin typeface="Arial"/>
            </a:endParaRPr>
          </a:p>
          <a:p>
            <a:pPr marL="343080" indent="-341640">
              <a:lnSpc>
                <a:spcPct val="100000"/>
              </a:lnSpc>
              <a:spcBef>
                <a:spcPts val="360"/>
              </a:spcBef>
              <a:buClr>
                <a:srgbClr val="008c4f"/>
              </a:buClr>
              <a:buSzPct val="115000"/>
              <a:buFont typeface="Arial Unicode MS"/>
              <a:buAutoNum type="arabicPeriod"/>
              <a:tabLst>
                <a:tab algn="l" pos="0"/>
              </a:tabLst>
            </a:pPr>
            <a:r>
              <a:rPr b="0" lang="en-US" sz="1800" spc="-1" strike="noStrike">
                <a:solidFill>
                  <a:srgbClr val="000000"/>
                </a:solidFill>
                <a:latin typeface="DejaVu Sans"/>
                <a:ea typeface="DejaVu Sans"/>
              </a:rPr>
              <a:t>Smart contract accounts controlled by their code</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Smart Contracts are treated as account entities with their own, unique address</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Can send messages to other accounts, both externally controlled and smart contracts</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Can’t issue a transaction themselves.</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Have a persistent internal storage to write and read data from</a:t>
            </a: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6"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Account Properties</a:t>
            </a:r>
            <a:endParaRPr b="0" lang="en-GB" sz="2400" spc="-1" strike="noStrike">
              <a:solidFill>
                <a:srgbClr val="000000"/>
              </a:solidFill>
              <a:latin typeface="Arial"/>
            </a:endParaRPr>
          </a:p>
        </p:txBody>
      </p:sp>
      <p:sp>
        <p:nvSpPr>
          <p:cNvPr id="457"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tabLst>
                <a:tab algn="l" pos="0"/>
              </a:tabLst>
            </a:pPr>
            <a:r>
              <a:rPr b="0" lang="en-US" sz="1800" spc="-1" strike="noStrike">
                <a:solidFill>
                  <a:srgbClr val="000000"/>
                </a:solidFill>
                <a:latin typeface="DejaVu Sans"/>
                <a:ea typeface="DejaVu Sans"/>
              </a:rPr>
              <a:t>Ethereum account is a 4-tuple containing: (nonce, balance, contract code, storage)</a:t>
            </a: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tabLst>
                <a:tab algn="l" pos="0"/>
              </a:tabLst>
            </a:pPr>
            <a:r>
              <a:rPr b="0" lang="en-US" sz="1800" spc="-1" strike="noStrike">
                <a:solidFill>
                  <a:srgbClr val="000000"/>
                </a:solidFill>
                <a:latin typeface="DejaVu Sans"/>
                <a:ea typeface="DejaVu Sans"/>
              </a:rPr>
              <a:t>Nonce:</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Increasing number that is attached to any transaction to prevent replay attacks and double spending.</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tabLst>
                <a:tab algn="l" pos="0"/>
              </a:tabLst>
            </a:pPr>
            <a:r>
              <a:rPr b="0" lang="en-US" sz="1800" spc="-1" strike="noStrike">
                <a:solidFill>
                  <a:srgbClr val="000000"/>
                </a:solidFill>
                <a:latin typeface="DejaVu Sans"/>
                <a:ea typeface="DejaVu Sans"/>
              </a:rPr>
              <a:t>Balance:</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Current account balance in ETH.</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tabLst>
                <a:tab algn="l" pos="0"/>
              </a:tabLst>
            </a:pPr>
            <a:r>
              <a:rPr b="0" lang="en-US" sz="1800" spc="-1" strike="noStrike">
                <a:solidFill>
                  <a:srgbClr val="000000"/>
                </a:solidFill>
                <a:latin typeface="DejaVu Sans"/>
                <a:ea typeface="DejaVu Sans"/>
              </a:rPr>
              <a:t>Contract code:</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Bytecode representation of the account. If no contract code is present, then the account is externally controlled.</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tabLst>
                <a:tab algn="l" pos="0"/>
              </a:tabLst>
            </a:pPr>
            <a:r>
              <a:rPr b="0" lang="en-US" sz="1800" spc="-1" strike="noStrike">
                <a:solidFill>
                  <a:srgbClr val="000000"/>
                </a:solidFill>
                <a:latin typeface="DejaVu Sans"/>
                <a:ea typeface="DejaVu Sans"/>
              </a:rPr>
              <a:t>Storage:</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Data storage used by the account – empty by default.</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Only contract accounts can have their own storage.</a:t>
            </a: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8"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Disclaimer and Further Resources</a:t>
            </a:r>
            <a:endParaRPr b="0" lang="en-GB" sz="2400" spc="-1" strike="noStrike">
              <a:solidFill>
                <a:srgbClr val="000000"/>
              </a:solidFill>
              <a:latin typeface="Arial"/>
            </a:endParaRPr>
          </a:p>
        </p:txBody>
      </p:sp>
      <p:sp>
        <p:nvSpPr>
          <p:cNvPr id="379" name="CustomShape 2"/>
          <p:cNvSpPr/>
          <p:nvPr/>
        </p:nvSpPr>
        <p:spPr>
          <a:xfrm>
            <a:off x="335520" y="1268640"/>
            <a:ext cx="10743480" cy="50310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lecture slides (Figures are often copied directly) are based on </a:t>
            </a:r>
            <a:r>
              <a:rPr b="0" lang="en-US" sz="1800" spc="-1" strike="noStrike">
                <a:solidFill>
                  <a:srgbClr val="000000"/>
                </a:solidFill>
                <a:latin typeface="DejaVu Sans"/>
                <a:ea typeface="CMSS9"/>
              </a:rPr>
              <a:t>the course </a:t>
            </a:r>
            <a:r>
              <a:rPr b="0" lang="en-US" sz="1800" spc="-1" strike="noStrike">
                <a:solidFill>
                  <a:srgbClr val="000000"/>
                </a:solidFill>
                <a:latin typeface="DejaVu Sans"/>
                <a:ea typeface="CMSSI9"/>
              </a:rPr>
              <a:t>Blockchain-based Systems Engineering </a:t>
            </a:r>
            <a:r>
              <a:rPr b="0" lang="en-US" sz="1800" spc="-1" strike="noStrike">
                <a:solidFill>
                  <a:srgbClr val="000000"/>
                </a:solidFill>
                <a:latin typeface="DejaVu Sans"/>
                <a:ea typeface="CMSS9"/>
              </a:rPr>
              <a:t>from TU </a:t>
            </a:r>
            <a:r>
              <a:rPr b="0" lang="en-US" sz="1800" spc="-1" strike="noStrike">
                <a:solidFill>
                  <a:srgbClr val="000000"/>
                </a:solidFill>
                <a:latin typeface="DejaVu Sans"/>
                <a:ea typeface="DejaVu Sans"/>
              </a:rPr>
              <a:t>Munich, which is distributed under a CC-BY-SA 4.0 license</a:t>
            </a:r>
            <a:endParaRPr b="0" lang="en-GB"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All their slides, exercises and further information are available </a:t>
            </a:r>
            <a:r>
              <a:rPr b="0" lang="en-US" sz="1800" spc="-1" strike="noStrike">
                <a:solidFill>
                  <a:srgbClr val="000000"/>
                </a:solidFill>
                <a:latin typeface="DejaVu Sans"/>
                <a:ea typeface="DejaVu Sans"/>
              </a:rPr>
              <a:t>online: </a:t>
            </a:r>
            <a:r>
              <a:rPr b="0" lang="en-US" sz="1800" spc="-1" strike="noStrike" u="sng">
                <a:solidFill>
                  <a:srgbClr val="0000ff"/>
                </a:solidFill>
                <a:uFillTx/>
                <a:latin typeface="DejaVu Sans"/>
                <a:ea typeface="DejaVu Sans"/>
                <a:hlinkClick r:id="rId1"/>
              </a:rPr>
              <a:t>https://github.com/sebischair/bbse</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8" name="CustomShape 1"/>
          <p:cNvSpPr/>
          <p:nvPr/>
        </p:nvSpPr>
        <p:spPr>
          <a:xfrm>
            <a:off x="335520" y="4406760"/>
            <a:ext cx="10748520" cy="1357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Ethereum Network Architecture</a:t>
            </a:r>
            <a:endParaRPr b="0" lang="en-GB" sz="3000" spc="-1" strike="noStrike">
              <a:solidFill>
                <a:srgbClr val="000000"/>
              </a:solidFill>
              <a:latin typeface="Arial"/>
            </a:endParaRPr>
          </a:p>
        </p:txBody>
      </p:sp>
      <p:sp>
        <p:nvSpPr>
          <p:cNvPr id="459" name="CustomShape 2"/>
          <p:cNvSpPr/>
          <p:nvPr/>
        </p:nvSpPr>
        <p:spPr>
          <a:xfrm>
            <a:off x="335520" y="2906640"/>
            <a:ext cx="10748520" cy="1495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0"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Network Architecture Overview</a:t>
            </a:r>
            <a:endParaRPr b="0" lang="en-GB" sz="2400" spc="-1" strike="noStrike">
              <a:solidFill>
                <a:srgbClr val="000000"/>
              </a:solidFill>
              <a:latin typeface="Arial"/>
            </a:endParaRPr>
          </a:p>
        </p:txBody>
      </p:sp>
      <p:pic>
        <p:nvPicPr>
          <p:cNvPr id="461" name="Inhaltsplatzhalter 6" descr=""/>
          <p:cNvPicPr/>
          <p:nvPr/>
        </p:nvPicPr>
        <p:blipFill>
          <a:blip r:embed="rId1"/>
          <a:stretch/>
        </p:blipFill>
        <p:spPr>
          <a:xfrm>
            <a:off x="1077120" y="1268280"/>
            <a:ext cx="9264600" cy="5035680"/>
          </a:xfrm>
          <a:prstGeom prst="rect">
            <a:avLst/>
          </a:prstGeom>
          <a:ln w="0">
            <a:noFill/>
          </a:ln>
        </p:spPr>
      </p:pic>
      <p:sp>
        <p:nvSpPr>
          <p:cNvPr id="462" name="CustomShape 2"/>
          <p:cNvSpPr/>
          <p:nvPr/>
        </p:nvSpPr>
        <p:spPr>
          <a:xfrm>
            <a:off x="263520" y="6411600"/>
            <a:ext cx="90010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3"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Node Types</a:t>
            </a:r>
            <a:endParaRPr b="0" lang="en-GB" sz="2400" spc="-1" strike="noStrike">
              <a:solidFill>
                <a:srgbClr val="000000"/>
              </a:solidFill>
              <a:latin typeface="Arial"/>
            </a:endParaRPr>
          </a:p>
        </p:txBody>
      </p:sp>
      <p:sp>
        <p:nvSpPr>
          <p:cNvPr id="464"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Full nodes:</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Holds complete copy of the entire blockchain</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P2P synchronization with other full nodes</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Transactions must be sent to a full node to join the transaction pool</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Light nodes:</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Clients connected to full nodes → instead of downloading the full blockchain on its own</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Most commonly used by private users</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Solo miner:</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An entity that tries to mine a block on its own</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Staking/Mining pools:</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Coalition of entities combining their hash power / staking power</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Revenue/Reward is shared among participants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5" name="CustomShape 1"/>
          <p:cNvSpPr/>
          <p:nvPr/>
        </p:nvSpPr>
        <p:spPr>
          <a:xfrm>
            <a:off x="335520" y="4406760"/>
            <a:ext cx="10748520" cy="1357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Ethereum Smart Contracts</a:t>
            </a:r>
            <a:endParaRPr b="0" lang="en-GB" sz="3000" spc="-1" strike="noStrike">
              <a:solidFill>
                <a:srgbClr val="000000"/>
              </a:solidFill>
              <a:latin typeface="Arial"/>
            </a:endParaRPr>
          </a:p>
        </p:txBody>
      </p:sp>
      <p:sp>
        <p:nvSpPr>
          <p:cNvPr id="466" name="CustomShape 2"/>
          <p:cNvSpPr/>
          <p:nvPr/>
        </p:nvSpPr>
        <p:spPr>
          <a:xfrm>
            <a:off x="335520" y="2906640"/>
            <a:ext cx="10748520" cy="1495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7"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is a </a:t>
            </a:r>
            <a:r>
              <a:rPr b="1" i="1" lang="en-US" sz="2400" spc="-1" strike="noStrike">
                <a:solidFill>
                  <a:srgbClr val="000000"/>
                </a:solidFill>
                <a:latin typeface="DejaVu Sans"/>
                <a:ea typeface="DejaVu Sans"/>
              </a:rPr>
              <a:t>Smart</a:t>
            </a:r>
            <a:r>
              <a:rPr b="1" lang="en-US" sz="2400" spc="-1" strike="noStrike">
                <a:solidFill>
                  <a:srgbClr val="000000"/>
                </a:solidFill>
                <a:latin typeface="DejaVu Sans"/>
                <a:ea typeface="DejaVu Sans"/>
              </a:rPr>
              <a:t> Contract?</a:t>
            </a:r>
            <a:endParaRPr b="0" lang="en-GB" sz="2400" spc="-1" strike="noStrike">
              <a:solidFill>
                <a:srgbClr val="000000"/>
              </a:solidFill>
              <a:latin typeface="Arial"/>
            </a:endParaRPr>
          </a:p>
        </p:txBody>
      </p:sp>
      <p:sp>
        <p:nvSpPr>
          <p:cNvPr id="468"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 contract is a legal document</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that binds two or more parties</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who agree to execute a transaction immediately or in the future</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Smart contracts are digitization of legal contracts</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Ethereum,</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smart contracts are deployed, stored and executed within the Ethereum Virtual machine (EVM)</a:t>
            </a: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p:txBody>
      </p:sp>
      <p:sp>
        <p:nvSpPr>
          <p:cNvPr id="469" name="CustomShape 3"/>
          <p:cNvSpPr/>
          <p:nvPr/>
        </p:nvSpPr>
        <p:spPr>
          <a:xfrm>
            <a:off x="263520" y="6411600"/>
            <a:ext cx="58280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DejaVu Sans"/>
                <a:ea typeface="Roboto"/>
              </a:rPr>
              <a:t>https://medium.com/coinmonks/https-medium-com-ritesh-modi-solidity-chapter1-63dfaff08a11</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0"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is a </a:t>
            </a:r>
            <a:r>
              <a:rPr b="1" i="1" lang="en-US" sz="2400" spc="-1" strike="noStrike">
                <a:solidFill>
                  <a:srgbClr val="000000"/>
                </a:solidFill>
                <a:latin typeface="DejaVu Sans"/>
                <a:ea typeface="DejaVu Sans"/>
              </a:rPr>
              <a:t>Smart</a:t>
            </a:r>
            <a:r>
              <a:rPr b="1" lang="en-US" sz="2400" spc="-1" strike="noStrike">
                <a:solidFill>
                  <a:srgbClr val="000000"/>
                </a:solidFill>
                <a:latin typeface="DejaVu Sans"/>
                <a:ea typeface="DejaVu Sans"/>
              </a:rPr>
              <a:t> Contract?</a:t>
            </a:r>
            <a:endParaRPr b="0" lang="en-GB" sz="2400" spc="-1" strike="noStrike">
              <a:solidFill>
                <a:srgbClr val="000000"/>
              </a:solidFill>
              <a:latin typeface="Arial"/>
            </a:endParaRPr>
          </a:p>
        </p:txBody>
      </p:sp>
      <p:sp>
        <p:nvSpPr>
          <p:cNvPr id="471"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Also known as self executing contract or digital contracts</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It is like a vending machine, i.e. the ledger → You put money/data and you expect a finite item (e.g. your license, .. )</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Vitalik Buterin’s explanation:</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An asset or currency is transferred into a program,</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the program runs this code and at some point it automatically validates a condition</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and it automatically determines whether the asset should go to one person or back to the other person,</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or whether it should be immediately refunded to the person who sent it or some combination thereof.</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In the meantime, the decentralized ledger also stores and replicates the document which gives it a certain security and immutability.</a:t>
            </a:r>
            <a:endParaRPr b="0" lang="en-GB" sz="1800" spc="-1" strike="noStrike">
              <a:solidFill>
                <a:srgbClr val="000000"/>
              </a:solidFill>
              <a:latin typeface="Arial"/>
            </a:endParaRPr>
          </a:p>
        </p:txBody>
      </p:sp>
      <p:sp>
        <p:nvSpPr>
          <p:cNvPr id="472" name="CustomShape 3"/>
          <p:cNvSpPr/>
          <p:nvPr/>
        </p:nvSpPr>
        <p:spPr>
          <a:xfrm>
            <a:off x="263520" y="6411600"/>
            <a:ext cx="58280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DejaVu Sans"/>
                <a:ea typeface="Roboto"/>
              </a:rPr>
              <a:t>https://blockgeeks.com/guides/smart-contracts/</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3"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Smart Contract – Rent an Apartment</a:t>
            </a:r>
            <a:endParaRPr b="0" lang="en-GB" sz="2400" spc="-1" strike="noStrike">
              <a:solidFill>
                <a:srgbClr val="000000"/>
              </a:solidFill>
              <a:latin typeface="Arial"/>
            </a:endParaRPr>
          </a:p>
        </p:txBody>
      </p:sp>
      <p:sp>
        <p:nvSpPr>
          <p:cNvPr id="474"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You get a receipt which is held in our virtual contract;</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 give you the digital entry key which comes to you by a specified date</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If the key does not come on time, the blockchain releases a refund.</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If I send the key before the rental date, the function holds it releasing both the fee to me and key to you respectively when the date arrives.</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If I give you the key, I’m sure to be paid. If you send a certain amount in ETH, you receive the key.</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document is automatically canceled after the time, and the code cannot be interfered with by either of us.</a:t>
            </a:r>
            <a:endParaRPr b="0" lang="en-GB" sz="1800" spc="-1" strike="noStrike">
              <a:solidFill>
                <a:srgbClr val="000000"/>
              </a:solidFill>
              <a:latin typeface="Arial"/>
            </a:endParaRPr>
          </a:p>
        </p:txBody>
      </p:sp>
      <p:sp>
        <p:nvSpPr>
          <p:cNvPr id="475" name="CustomShape 3"/>
          <p:cNvSpPr/>
          <p:nvPr/>
        </p:nvSpPr>
        <p:spPr>
          <a:xfrm>
            <a:off x="263520" y="6411600"/>
            <a:ext cx="58280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DejaVu Sans"/>
                <a:ea typeface="Roboto"/>
              </a:rPr>
              <a:t>https://blockgeeks.com/guides/smart-contracts/</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6"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is a </a:t>
            </a:r>
            <a:r>
              <a:rPr b="1" i="1" lang="en-US" sz="2400" spc="-1" strike="noStrike">
                <a:solidFill>
                  <a:srgbClr val="000000"/>
                </a:solidFill>
                <a:latin typeface="DejaVu Sans"/>
                <a:ea typeface="DejaVu Sans"/>
              </a:rPr>
              <a:t>Smart</a:t>
            </a:r>
            <a:r>
              <a:rPr b="1" lang="en-US" sz="2400" spc="-1" strike="noStrike">
                <a:solidFill>
                  <a:srgbClr val="000000"/>
                </a:solidFill>
                <a:latin typeface="DejaVu Sans"/>
                <a:ea typeface="DejaVu Sans"/>
              </a:rPr>
              <a:t> Contract?</a:t>
            </a:r>
            <a:endParaRPr b="0" lang="en-GB" sz="2400" spc="-1" strike="noStrike">
              <a:solidFill>
                <a:srgbClr val="000000"/>
              </a:solidFill>
              <a:latin typeface="Arial"/>
            </a:endParaRPr>
          </a:p>
        </p:txBody>
      </p:sp>
      <p:sp>
        <p:nvSpPr>
          <p:cNvPr id="477"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Smart contracts can also store data</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data stored can be used to record</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information, fact, associations, balances</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or any other information needed to implement logic for real world contracts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highlight>
                  <a:srgbClr val="ffffff"/>
                </a:highlight>
                <a:latin typeface="DejaVu Sans"/>
                <a:ea typeface="DejaVu Sans"/>
              </a:rPr>
              <a:t>Smart contracts are similar to Object-oriented classes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highlight>
                  <a:srgbClr val="ffffff"/>
                </a:highlight>
                <a:latin typeface="DejaVu Sans"/>
                <a:ea typeface="DejaVu Sans"/>
              </a:rPr>
              <a:t>A smart contract can call another smart contract just like an Object-oriented object to create and use objects of another class.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highlight>
                  <a:srgbClr val="ffffff"/>
                </a:highlight>
                <a:latin typeface="DejaVu Sans"/>
                <a:ea typeface="DejaVu Sans"/>
              </a:rPr>
              <a:t>Think of smart contract as a small program consisting of functions.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highlight>
                  <a:srgbClr val="ffffff"/>
                </a:highlight>
                <a:latin typeface="DejaVu Sans"/>
                <a:ea typeface="DejaVu Sans"/>
              </a:rPr>
              <a:t>You can create an instance of the contract and invoke functions to view and update contract data along with execution of some logic</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478" name="CustomShape 3"/>
          <p:cNvSpPr/>
          <p:nvPr/>
        </p:nvSpPr>
        <p:spPr>
          <a:xfrm>
            <a:off x="263520" y="6411600"/>
            <a:ext cx="58280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DejaVu Sans"/>
                <a:ea typeface="Roboto"/>
              </a:rPr>
              <a:t>https://medium.com/coinmonks/https-medium-com-ritesh-modi-solidity-chapter1-63dfaff08a11</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9" name="CustomShape 70"/>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is a </a:t>
            </a:r>
            <a:r>
              <a:rPr b="1" i="1" lang="en-US" sz="2400" spc="-1" strike="noStrike">
                <a:solidFill>
                  <a:srgbClr val="000000"/>
                </a:solidFill>
                <a:latin typeface="DejaVu Sans"/>
                <a:ea typeface="DejaVu Sans"/>
              </a:rPr>
              <a:t>Smart</a:t>
            </a:r>
            <a:r>
              <a:rPr b="1" lang="en-US" sz="2400" spc="-1" strike="noStrike">
                <a:solidFill>
                  <a:srgbClr val="000000"/>
                </a:solidFill>
                <a:latin typeface="DejaVu Sans"/>
                <a:ea typeface="DejaVu Sans"/>
              </a:rPr>
              <a:t> Contract?</a:t>
            </a:r>
            <a:endParaRPr b="0" lang="en-GB" sz="2400" spc="-1" strike="noStrike">
              <a:solidFill>
                <a:srgbClr val="000000"/>
              </a:solidFill>
              <a:latin typeface="Arial"/>
            </a:endParaRPr>
          </a:p>
        </p:txBody>
      </p:sp>
      <p:sp>
        <p:nvSpPr>
          <p:cNvPr id="480" name="CustomShape 71"/>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Smart contracts can also store data</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data stored can be used to record</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information, fact, associations, balances</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or any other information needed to implement logic for real world contracts</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Smart contracts are similar to Object-oriented classes</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A smart contract can call another smart contract just like an Object-oriented object to create and use objects of another class.</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Think of smart contract as a small program consisting of functions.</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You can create an instance of the contract and invoke functions to view and update contract data along with execution of some logic</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481" name="CustomShape 72"/>
          <p:cNvSpPr/>
          <p:nvPr/>
        </p:nvSpPr>
        <p:spPr>
          <a:xfrm>
            <a:off x="263520" y="6411600"/>
            <a:ext cx="58280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DejaVu Sans"/>
                <a:ea typeface="Roboto"/>
              </a:rPr>
              <a:t>https://medium.com/coinmonks/https-medium-com-ritesh-modi-solidity-chapter1-63dfaff08a11</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2"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Smart Contracts in a Nutshell</a:t>
            </a:r>
            <a:endParaRPr b="0" lang="en-GB" sz="2400" spc="-1" strike="noStrike">
              <a:solidFill>
                <a:srgbClr val="000000"/>
              </a:solidFill>
              <a:latin typeface="Arial"/>
            </a:endParaRPr>
          </a:p>
        </p:txBody>
      </p:sp>
      <p:sp>
        <p:nvSpPr>
          <p:cNvPr id="483"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Is a set of functions that can be called by other users or contracts</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Used to execute functions, send ETH, or store data.</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Each smart contract is an account holding object, i.e. has its own address.</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Smart contracts have some peculiarities compared to traditional software.</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gn="ctr">
              <a:lnSpc>
                <a:spcPct val="100000"/>
              </a:lnSpc>
              <a:spcBef>
                <a:spcPts val="360"/>
              </a:spcBef>
              <a:tabLst>
                <a:tab algn="l" pos="0"/>
              </a:tabLst>
            </a:pPr>
            <a:r>
              <a:rPr b="1" lang="en-US" sz="1800" spc="-1" strike="noStrike">
                <a:solidFill>
                  <a:srgbClr val="ffffff"/>
                </a:solidFill>
                <a:latin typeface="DejaVu Sans"/>
                <a:ea typeface="DejaVu Sans"/>
              </a:rPr>
              <a:t>All contracts deployed on the Ethereum blockchain </a:t>
            </a:r>
            <a:endParaRPr b="0" lang="en-GB" sz="1800" spc="-1" strike="noStrike">
              <a:solidFill>
                <a:srgbClr val="000000"/>
              </a:solidFill>
              <a:latin typeface="Arial"/>
            </a:endParaRPr>
          </a:p>
          <a:p>
            <a:pPr algn="ctr">
              <a:lnSpc>
                <a:spcPct val="100000"/>
              </a:lnSpc>
              <a:spcBef>
                <a:spcPts val="360"/>
              </a:spcBef>
              <a:tabLst>
                <a:tab algn="l" pos="0"/>
              </a:tabLst>
            </a:pPr>
            <a:r>
              <a:rPr b="1" lang="en-US" sz="1800" spc="-1" strike="noStrike">
                <a:solidFill>
                  <a:srgbClr val="ffffff"/>
                </a:solidFill>
                <a:latin typeface="DejaVu Sans"/>
                <a:ea typeface="DejaVu Sans"/>
              </a:rPr>
              <a:t>are publicly accessible and can’t be patched.</a:t>
            </a: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0" name="CustomShape 1"/>
          <p:cNvSpPr/>
          <p:nvPr/>
        </p:nvSpPr>
        <p:spPr>
          <a:xfrm>
            <a:off x="335520" y="4406760"/>
            <a:ext cx="10748520" cy="1357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Introduction to Ethereum</a:t>
            </a:r>
            <a:endParaRPr b="0" lang="en-GB" sz="3000" spc="-1" strike="noStrike">
              <a:solidFill>
                <a:srgbClr val="000000"/>
              </a:solidFill>
              <a:latin typeface="Arial"/>
            </a:endParaRPr>
          </a:p>
        </p:txBody>
      </p:sp>
      <p:sp>
        <p:nvSpPr>
          <p:cNvPr id="381" name="CustomShape 2"/>
          <p:cNvSpPr/>
          <p:nvPr/>
        </p:nvSpPr>
        <p:spPr>
          <a:xfrm>
            <a:off x="335520" y="2906640"/>
            <a:ext cx="10748520" cy="1495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4"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Smart Contracts in a Nutshell</a:t>
            </a:r>
            <a:endParaRPr b="0" lang="en-GB" sz="2400" spc="-1" strike="noStrike">
              <a:solidFill>
                <a:srgbClr val="000000"/>
              </a:solidFill>
              <a:latin typeface="Arial"/>
            </a:endParaRPr>
          </a:p>
        </p:txBody>
      </p:sp>
      <p:sp>
        <p:nvSpPr>
          <p:cNvPr id="485"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Is a set of functions that can be called by other users or contracts</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Used to execute functions, send ETH, or store data.</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Each smart contract is an account holding object, i.e. has its own address.</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Smart contracts have some peculiarities compared to traditional software.</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gn="ctr">
              <a:lnSpc>
                <a:spcPct val="100000"/>
              </a:lnSpc>
              <a:spcBef>
                <a:spcPts val="360"/>
              </a:spcBef>
              <a:tabLst>
                <a:tab algn="l" pos="0"/>
              </a:tabLst>
            </a:pPr>
            <a:r>
              <a:rPr b="1" lang="en-US" sz="1800" spc="-1" strike="noStrike">
                <a:solidFill>
                  <a:srgbClr val="000000"/>
                </a:solidFill>
                <a:latin typeface="DejaVu Sans"/>
                <a:ea typeface="DejaVu Sans"/>
              </a:rPr>
              <a:t>All contracts deployed on the Ethereum blockchain </a:t>
            </a:r>
            <a:endParaRPr b="0" lang="en-GB" sz="1800" spc="-1" strike="noStrike">
              <a:solidFill>
                <a:srgbClr val="000000"/>
              </a:solidFill>
              <a:latin typeface="Arial"/>
            </a:endParaRPr>
          </a:p>
          <a:p>
            <a:pPr algn="ctr">
              <a:lnSpc>
                <a:spcPct val="100000"/>
              </a:lnSpc>
              <a:spcBef>
                <a:spcPts val="360"/>
              </a:spcBef>
              <a:tabLst>
                <a:tab algn="l" pos="0"/>
              </a:tabLst>
            </a:pPr>
            <a:r>
              <a:rPr b="1" lang="en-US" sz="1800" spc="-1" strike="noStrike">
                <a:solidFill>
                  <a:srgbClr val="000000"/>
                </a:solidFill>
                <a:latin typeface="DejaVu Sans"/>
                <a:ea typeface="DejaVu Sans"/>
              </a:rPr>
              <a:t>are publicly accessible and can’t be patched.</a:t>
            </a: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6"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Ethereum Smart Contract Coding</a:t>
            </a:r>
            <a:endParaRPr b="0" lang="en-GB" sz="2400" spc="-1" strike="noStrike">
              <a:solidFill>
                <a:srgbClr val="000000"/>
              </a:solidFill>
              <a:latin typeface="Arial"/>
            </a:endParaRPr>
          </a:p>
        </p:txBody>
      </p:sp>
      <p:sp>
        <p:nvSpPr>
          <p:cNvPr id="487"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Solidity is a high-level language to write smart contracts for Ethereum</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Contracts can be defined as encapsulated units, similar to classes in traditional object-oriented programming languages like Java.</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 contract has its own, persistent state on the blockchain which is defined by state variables in the contract.</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Functions are used to change the state of the smart contract or to perform other computations.</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Solidity is compiled to bytecode which is persistent and immutable once deployed to the blockchain → Not patchable.</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8"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Brief Insight: Solidity</a:t>
            </a:r>
            <a:endParaRPr b="0" lang="en-GB" sz="2400" spc="-1" strike="noStrike">
              <a:solidFill>
                <a:srgbClr val="000000"/>
              </a:solidFill>
              <a:latin typeface="Arial"/>
            </a:endParaRPr>
          </a:p>
        </p:txBody>
      </p:sp>
      <p:sp>
        <p:nvSpPr>
          <p:cNvPr id="489"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tabLst>
                <a:tab algn="l" pos="0"/>
              </a:tabLst>
            </a:pPr>
            <a:r>
              <a:rPr b="0" lang="en-US" sz="1800" spc="-1" strike="noStrike">
                <a:solidFill>
                  <a:srgbClr val="000000"/>
                </a:solidFill>
                <a:latin typeface="DejaVu Sans"/>
                <a:ea typeface="DejaVu Sans"/>
              </a:rPr>
              <a:t>Solidity is a high-level language with a JavaScript-like syntax for </a:t>
            </a:r>
            <a:endParaRPr b="0" lang="en-GB" sz="1800" spc="-1" strike="noStrike">
              <a:solidFill>
                <a:srgbClr val="000000"/>
              </a:solidFill>
              <a:latin typeface="Arial"/>
            </a:endParaRPr>
          </a:p>
          <a:p>
            <a:pPr>
              <a:lnSpc>
                <a:spcPct val="100000"/>
              </a:lnSpc>
              <a:spcBef>
                <a:spcPts val="360"/>
              </a:spcBef>
              <a:tabLst>
                <a:tab algn="l" pos="0"/>
              </a:tabLst>
            </a:pPr>
            <a:r>
              <a:rPr b="0" lang="en-US" sz="1800" spc="-1" strike="noStrike">
                <a:solidFill>
                  <a:srgbClr val="000000"/>
                </a:solidFill>
                <a:latin typeface="DejaVu Sans"/>
                <a:ea typeface="DejaVu Sans"/>
              </a:rPr>
              <a:t>writing Ethereum smart contracts.</a:t>
            </a: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tabLst>
                <a:tab algn="l" pos="0"/>
              </a:tabLst>
            </a:pPr>
            <a:r>
              <a:rPr b="0" lang="en-US" sz="1800" spc="-1" strike="noStrike">
                <a:solidFill>
                  <a:srgbClr val="000000"/>
                </a:solidFill>
                <a:latin typeface="DejaVu Sans"/>
                <a:ea typeface="DejaVu Sans"/>
              </a:rPr>
              <a:t>Language properties:</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Statically typed</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Object-oriented</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Supports inheritance</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Public &amp; private methods</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Dynamic binding</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Compiles to EVM opcode instructions</a:t>
            </a: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p:txBody>
      </p:sp>
      <p:pic>
        <p:nvPicPr>
          <p:cNvPr id="490" name="Grafik 6" descr=""/>
          <p:cNvPicPr/>
          <p:nvPr/>
        </p:nvPicPr>
        <p:blipFill>
          <a:blip r:embed="rId1"/>
          <a:stretch/>
        </p:blipFill>
        <p:spPr>
          <a:xfrm>
            <a:off x="5375880" y="2925000"/>
            <a:ext cx="5772960" cy="2319840"/>
          </a:xfrm>
          <a:prstGeom prst="rect">
            <a:avLst/>
          </a:prstGeom>
          <a:ln w="0">
            <a:noFill/>
          </a:ln>
        </p:spPr>
      </p:pic>
      <p:sp>
        <p:nvSpPr>
          <p:cNvPr id="491" name="CustomShape 3"/>
          <p:cNvSpPr/>
          <p:nvPr/>
        </p:nvSpPr>
        <p:spPr>
          <a:xfrm>
            <a:off x="263520" y="6411600"/>
            <a:ext cx="90010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2"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Solidity to Smart Contract</a:t>
            </a:r>
            <a:endParaRPr b="0" lang="en-GB" sz="2400" spc="-1" strike="noStrike">
              <a:solidFill>
                <a:srgbClr val="000000"/>
              </a:solidFill>
              <a:latin typeface="Arial"/>
            </a:endParaRPr>
          </a:p>
        </p:txBody>
      </p:sp>
      <p:sp>
        <p:nvSpPr>
          <p:cNvPr id="493"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Solidity code is stored in files with the special file extension .sol</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 good practice is to have one separate .sol file per contract</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Solidity compiler takes a .sol file as input and generates the corresponding sequence of EVM opcode instructions</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opcode instructions are then encoded as hex bytecode</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contract is deployed via a special transaction containing the bytecode as payload</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Once the transaction is mined, a new contract account on the Ethereum network is created</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contract is now usable</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pic>
        <p:nvPicPr>
          <p:cNvPr id="494" name="Grafik 6" descr=""/>
          <p:cNvPicPr/>
          <p:nvPr/>
        </p:nvPicPr>
        <p:blipFill>
          <a:blip r:embed="rId1"/>
          <a:stretch/>
        </p:blipFill>
        <p:spPr>
          <a:xfrm>
            <a:off x="401400" y="5157360"/>
            <a:ext cx="10616040" cy="1016640"/>
          </a:xfrm>
          <a:prstGeom prst="rect">
            <a:avLst/>
          </a:prstGeom>
          <a:ln w="0">
            <a:noFill/>
          </a:ln>
        </p:spPr>
      </p:pic>
      <p:sp>
        <p:nvSpPr>
          <p:cNvPr id="495" name="CustomShape 3"/>
          <p:cNvSpPr/>
          <p:nvPr/>
        </p:nvSpPr>
        <p:spPr>
          <a:xfrm>
            <a:off x="263520" y="6411600"/>
            <a:ext cx="90010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6" name="CustomShape 6"/>
          <p:cNvSpPr/>
          <p:nvPr/>
        </p:nvSpPr>
        <p:spPr>
          <a:xfrm>
            <a:off x="335520" y="4406760"/>
            <a:ext cx="10747440" cy="1356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Ethereum Decentralized Applications</a:t>
            </a:r>
            <a:br>
              <a:rPr sz="3000"/>
            </a:br>
            <a:endParaRPr b="0" lang="en-GB" sz="3000" spc="-1" strike="noStrike">
              <a:solidFill>
                <a:srgbClr val="000000"/>
              </a:solidFill>
              <a:latin typeface="Arial"/>
            </a:endParaRPr>
          </a:p>
        </p:txBody>
      </p:sp>
      <p:sp>
        <p:nvSpPr>
          <p:cNvPr id="497" name="CustomShape 7"/>
          <p:cNvSpPr/>
          <p:nvPr/>
        </p:nvSpPr>
        <p:spPr>
          <a:xfrm>
            <a:off x="335520" y="2906640"/>
            <a:ext cx="10747440" cy="1494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8" name="CustomShape 8"/>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Motivation</a:t>
            </a:r>
            <a:endParaRPr b="0" lang="en-GB" sz="2400" spc="-1" strike="noStrike">
              <a:solidFill>
                <a:srgbClr val="000000"/>
              </a:solidFill>
              <a:latin typeface="Arial"/>
            </a:endParaRPr>
          </a:p>
        </p:txBody>
      </p:sp>
      <p:sp>
        <p:nvSpPr>
          <p:cNvPr id="499" name="CustomShape 9"/>
          <p:cNvSpPr/>
          <p:nvPr/>
        </p:nvSpPr>
        <p:spPr>
          <a:xfrm>
            <a:off x="335520" y="1268640"/>
            <a:ext cx="10747440" cy="5034960"/>
          </a:xfrm>
          <a:prstGeom prst="rect">
            <a:avLst/>
          </a:prstGeom>
          <a:noFill/>
          <a:ln w="0">
            <a:no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Direct interaction with smart contracts is complicated</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Smart contracts do not provide a graphical user interface on their own</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Programming knowledge or special tools are required to make function calls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pic>
        <p:nvPicPr>
          <p:cNvPr id="500" name="Grafik 2" descr=""/>
          <p:cNvPicPr/>
          <p:nvPr/>
        </p:nvPicPr>
        <p:blipFill>
          <a:blip r:embed="rId1"/>
          <a:stretch/>
        </p:blipFill>
        <p:spPr>
          <a:xfrm>
            <a:off x="1922400" y="2688840"/>
            <a:ext cx="8341200" cy="3614760"/>
          </a:xfrm>
          <a:prstGeom prst="rect">
            <a:avLst/>
          </a:prstGeom>
          <a:ln w="0">
            <a:noFill/>
          </a:ln>
        </p:spPr>
      </p:pic>
      <p:sp>
        <p:nvSpPr>
          <p:cNvPr id="501" name="CustomShape 10"/>
          <p:cNvSpPr/>
          <p:nvPr/>
        </p:nvSpPr>
        <p:spPr>
          <a:xfrm>
            <a:off x="263520" y="6411600"/>
            <a:ext cx="89989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2" name="CustomShape 1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Arial Unicode MS"/>
                <a:ea typeface="DejaVu Sans"/>
              </a:rPr>
              <a:t>Motivation</a:t>
            </a:r>
            <a:endParaRPr b="0" lang="en-GB" sz="2400" spc="-1" strike="noStrike">
              <a:solidFill>
                <a:srgbClr val="000000"/>
              </a:solidFill>
              <a:latin typeface="Arial"/>
            </a:endParaRPr>
          </a:p>
        </p:txBody>
      </p:sp>
      <p:sp>
        <p:nvSpPr>
          <p:cNvPr id="503" name="CustomShape 12"/>
          <p:cNvSpPr/>
          <p:nvPr/>
        </p:nvSpPr>
        <p:spPr>
          <a:xfrm>
            <a:off x="335520" y="1268640"/>
            <a:ext cx="10747440" cy="5034960"/>
          </a:xfrm>
          <a:prstGeom prst="rect">
            <a:avLst/>
          </a:prstGeom>
          <a:noFill/>
          <a:ln w="0">
            <a:no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Arial"/>
                <a:ea typeface="DejaVu Sans"/>
              </a:rPr>
              <a:t>Building UIs on top of smart contracts to make them accessible to average users</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Arial"/>
                <a:ea typeface="DejaVu Sans"/>
              </a:rPr>
              <a:t>The UI abstracts the complicated function calls and allows a user to interact with them just like with a regular (web) application</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pic>
        <p:nvPicPr>
          <p:cNvPr id="504" name="Grafik 3" descr=""/>
          <p:cNvPicPr/>
          <p:nvPr/>
        </p:nvPicPr>
        <p:blipFill>
          <a:blip r:embed="rId1"/>
          <a:stretch/>
        </p:blipFill>
        <p:spPr>
          <a:xfrm>
            <a:off x="2402640" y="2398320"/>
            <a:ext cx="6613200" cy="3905280"/>
          </a:xfrm>
          <a:prstGeom prst="rect">
            <a:avLst/>
          </a:prstGeom>
          <a:ln w="0">
            <a:noFill/>
          </a:ln>
        </p:spPr>
      </p:pic>
      <p:sp>
        <p:nvSpPr>
          <p:cNvPr id="505" name="CustomShape 13"/>
          <p:cNvSpPr/>
          <p:nvPr/>
        </p:nvSpPr>
        <p:spPr>
          <a:xfrm>
            <a:off x="263520" y="6411600"/>
            <a:ext cx="89989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6" name="CustomShape 14"/>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Definition</a:t>
            </a:r>
            <a:endParaRPr b="0" lang="en-GB" sz="2400" spc="-1" strike="noStrike">
              <a:solidFill>
                <a:srgbClr val="000000"/>
              </a:solidFill>
              <a:latin typeface="Arial"/>
            </a:endParaRPr>
          </a:p>
        </p:txBody>
      </p:sp>
      <p:sp>
        <p:nvSpPr>
          <p:cNvPr id="507" name="CustomShape 15"/>
          <p:cNvSpPr/>
          <p:nvPr/>
        </p:nvSpPr>
        <p:spPr>
          <a:xfrm>
            <a:off x="335520" y="1268640"/>
            <a:ext cx="10747440" cy="5034960"/>
          </a:xfrm>
          <a:prstGeom prst="rect">
            <a:avLst/>
          </a:prstGeom>
          <a:noFill/>
          <a:ln w="0">
            <a:no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the community, multiple definitions for dApps exist</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general, a dApp is not necessarily based on a Blockchain, e.g., BitTorrent is a decentralized P2P application without any blockchain involved</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this lecture, we consider a dApp as a decentralized application (in the terms of blockchain) based on one or more smart contracts and accessible via a dedicated user interface</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particular, the following properties must hold:</a:t>
            </a:r>
            <a:endParaRPr b="0" lang="en-GB" sz="1800" spc="-1" strike="noStrike">
              <a:solidFill>
                <a:srgbClr val="000000"/>
              </a:solidFill>
              <a:latin typeface="Arial"/>
            </a:endParaRPr>
          </a:p>
          <a:p>
            <a:pPr lvl="1" marL="581040" indent="-12816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The core data records of the application must be stored on the blockchain</a:t>
            </a:r>
            <a:endParaRPr b="0" lang="en-GB" sz="1800" spc="-1" strike="noStrike">
              <a:solidFill>
                <a:srgbClr val="000000"/>
              </a:solidFill>
              <a:latin typeface="Arial"/>
            </a:endParaRPr>
          </a:p>
          <a:p>
            <a:pPr lvl="1" marL="581040" indent="-12816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The functions that change the core data records must be executed on the blockchain, i.e. via a smart contract</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8" name="CustomShape 16"/>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Benefits</a:t>
            </a:r>
            <a:endParaRPr b="0" lang="en-GB" sz="2400" spc="-1" strike="noStrike">
              <a:solidFill>
                <a:srgbClr val="000000"/>
              </a:solidFill>
              <a:latin typeface="Arial"/>
            </a:endParaRPr>
          </a:p>
        </p:txBody>
      </p:sp>
      <p:sp>
        <p:nvSpPr>
          <p:cNvPr id="509" name="CustomShape 17"/>
          <p:cNvSpPr/>
          <p:nvPr/>
        </p:nvSpPr>
        <p:spPr>
          <a:xfrm>
            <a:off x="335520" y="1268640"/>
            <a:ext cx="10747440" cy="503496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tabLst>
                <a:tab algn="l" pos="0"/>
              </a:tabLst>
            </a:pPr>
            <a:r>
              <a:rPr b="0" lang="en-US" sz="1800" spc="-1" strike="noStrike">
                <a:solidFill>
                  <a:srgbClr val="000000"/>
                </a:solidFill>
                <a:latin typeface="DejaVu Sans"/>
                <a:ea typeface="DejaVu Sans"/>
              </a:rPr>
              <a:t>The meaningfulness of implementing a distributed application is dependent on the concrete use case and / or the problem that is being solved.</a:t>
            </a: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a:p>
            <a:pPr>
              <a:lnSpc>
                <a:spcPct val="100000"/>
              </a:lnSpc>
              <a:spcBef>
                <a:spcPts val="360"/>
              </a:spcBef>
              <a:tabLst>
                <a:tab algn="l" pos="0"/>
              </a:tabLst>
            </a:pPr>
            <a:r>
              <a:rPr b="0" lang="en-US" sz="1800" spc="-1" strike="noStrike" u="sng">
                <a:solidFill>
                  <a:srgbClr val="000000"/>
                </a:solidFill>
                <a:uFillTx/>
                <a:latin typeface="DejaVu Sans"/>
                <a:ea typeface="DejaVu Sans"/>
              </a:rPr>
              <a:t>Some general properties of Ethereum-based dApps:</a:t>
            </a:r>
            <a:endParaRPr b="0" lang="en-GB" sz="1800" spc="-1" strike="noStrike">
              <a:solidFill>
                <a:srgbClr val="000000"/>
              </a:solidFill>
              <a:latin typeface="Arial"/>
            </a:endParaRPr>
          </a:p>
          <a:p>
            <a:pPr lvl="1" marL="581040" indent="-128160">
              <a:lnSpc>
                <a:spcPct val="100000"/>
              </a:lnSpc>
              <a:spcBef>
                <a:spcPts val="360"/>
              </a:spcBef>
              <a:buClr>
                <a:srgbClr val="008c4f"/>
              </a:buClr>
              <a:buFont typeface="StarSymbol"/>
              <a:buChar char="-"/>
              <a:tabLst>
                <a:tab algn="l" pos="0"/>
              </a:tabLst>
            </a:pPr>
            <a:r>
              <a:rPr b="1" lang="en-US" sz="1800" spc="-1" strike="noStrike">
                <a:solidFill>
                  <a:srgbClr val="000000"/>
                </a:solidFill>
                <a:latin typeface="DejaVu Sans"/>
                <a:ea typeface="DejaVu Sans"/>
              </a:rPr>
              <a:t>Trust</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lvl="2" marL="890640" indent="-107280">
              <a:lnSpc>
                <a:spcPct val="100000"/>
              </a:lnSpc>
              <a:spcBef>
                <a:spcPts val="281"/>
              </a:spcBef>
              <a:buClr>
                <a:srgbClr val="008c4f"/>
              </a:buClr>
              <a:buFont typeface="StarSymbol"/>
              <a:buChar char="-"/>
              <a:tabLst>
                <a:tab algn="l" pos="0"/>
              </a:tabLst>
            </a:pPr>
            <a:r>
              <a:rPr b="0" lang="en-US" sz="1400" spc="-1" strike="noStrike">
                <a:solidFill>
                  <a:srgbClr val="000000"/>
                </a:solidFill>
                <a:latin typeface="DejaVu Sans"/>
                <a:ea typeface="DejaVu Sans"/>
              </a:rPr>
              <a:t>The source code of any verified smart contract can be checked by anyone.</a:t>
            </a:r>
            <a:endParaRPr b="0" lang="en-GB" sz="1400" spc="-1" strike="noStrike">
              <a:solidFill>
                <a:srgbClr val="000000"/>
              </a:solidFill>
              <a:latin typeface="Arial"/>
            </a:endParaRPr>
          </a:p>
          <a:p>
            <a:pPr lvl="1" marL="581040" indent="-128160">
              <a:lnSpc>
                <a:spcPct val="100000"/>
              </a:lnSpc>
              <a:spcBef>
                <a:spcPts val="360"/>
              </a:spcBef>
              <a:buClr>
                <a:srgbClr val="008c4f"/>
              </a:buClr>
              <a:buFont typeface="StarSymbol"/>
              <a:buChar char="-"/>
              <a:tabLst>
                <a:tab algn="l" pos="0"/>
              </a:tabLst>
            </a:pPr>
            <a:r>
              <a:rPr b="1" lang="en-US" sz="1800" spc="-1" strike="noStrike">
                <a:solidFill>
                  <a:srgbClr val="000000"/>
                </a:solidFill>
                <a:latin typeface="DejaVu Sans"/>
                <a:ea typeface="DejaVu Sans"/>
              </a:rPr>
              <a:t>Payment</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lvl="2" marL="890640" indent="-107280">
              <a:lnSpc>
                <a:spcPct val="100000"/>
              </a:lnSpc>
              <a:spcBef>
                <a:spcPts val="281"/>
              </a:spcBef>
              <a:buClr>
                <a:srgbClr val="008c4f"/>
              </a:buClr>
              <a:buFont typeface="StarSymbol"/>
              <a:buChar char="-"/>
              <a:tabLst>
                <a:tab algn="l" pos="0"/>
              </a:tabLst>
            </a:pPr>
            <a:r>
              <a:rPr b="0" lang="en-US" sz="1400" spc="-1" strike="noStrike">
                <a:solidFill>
                  <a:srgbClr val="000000"/>
                </a:solidFill>
                <a:latin typeface="DejaVu Sans"/>
                <a:ea typeface="DejaVu Sans"/>
              </a:rPr>
              <a:t>Payment is implemented by default since anyone can send / receive Ether.</a:t>
            </a:r>
            <a:endParaRPr b="0" lang="en-GB" sz="1400" spc="-1" strike="noStrike">
              <a:solidFill>
                <a:srgbClr val="000000"/>
              </a:solidFill>
              <a:latin typeface="Arial"/>
            </a:endParaRPr>
          </a:p>
          <a:p>
            <a:pPr lvl="1" marL="581040" indent="-128160">
              <a:lnSpc>
                <a:spcPct val="100000"/>
              </a:lnSpc>
              <a:spcBef>
                <a:spcPts val="360"/>
              </a:spcBef>
              <a:buClr>
                <a:srgbClr val="008c4f"/>
              </a:buClr>
              <a:buFont typeface="StarSymbol"/>
              <a:buChar char="-"/>
              <a:tabLst>
                <a:tab algn="l" pos="0"/>
              </a:tabLst>
            </a:pPr>
            <a:r>
              <a:rPr b="1" lang="en-US" sz="1800" spc="-1" strike="noStrike">
                <a:solidFill>
                  <a:srgbClr val="000000"/>
                </a:solidFill>
                <a:latin typeface="DejaVu Sans"/>
                <a:ea typeface="DejaVu Sans"/>
              </a:rPr>
              <a:t>Accounts</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lvl="2" marL="890640" indent="-107280">
              <a:lnSpc>
                <a:spcPct val="100000"/>
              </a:lnSpc>
              <a:spcBef>
                <a:spcPts val="281"/>
              </a:spcBef>
              <a:buClr>
                <a:srgbClr val="008c4f"/>
              </a:buClr>
              <a:buFont typeface="StarSymbol"/>
              <a:buChar char="-"/>
              <a:tabLst>
                <a:tab algn="l" pos="0"/>
              </a:tabLst>
            </a:pPr>
            <a:r>
              <a:rPr b="0" lang="en-US" sz="1400" spc="-1" strike="noStrike">
                <a:solidFill>
                  <a:srgbClr val="000000"/>
                </a:solidFill>
                <a:latin typeface="DejaVu Sans"/>
                <a:ea typeface="DejaVu Sans"/>
              </a:rPr>
              <a:t>dApps can be build on top of Ethereum’s account system, so there is no need to implement an additional user account management system.</a:t>
            </a:r>
            <a:endParaRPr b="0" lang="en-GB" sz="1400" spc="-1" strike="noStrike">
              <a:solidFill>
                <a:srgbClr val="000000"/>
              </a:solidFill>
              <a:latin typeface="Arial"/>
            </a:endParaRPr>
          </a:p>
          <a:p>
            <a:pPr lvl="1" marL="581040" indent="-128160">
              <a:lnSpc>
                <a:spcPct val="100000"/>
              </a:lnSpc>
              <a:spcBef>
                <a:spcPts val="360"/>
              </a:spcBef>
              <a:buClr>
                <a:srgbClr val="008c4f"/>
              </a:buClr>
              <a:buFont typeface="StarSymbol"/>
              <a:buChar char="-"/>
              <a:tabLst>
                <a:tab algn="l" pos="0"/>
              </a:tabLst>
            </a:pPr>
            <a:r>
              <a:rPr b="1" lang="en-US" sz="1800" spc="-1" strike="noStrike">
                <a:solidFill>
                  <a:srgbClr val="000000"/>
                </a:solidFill>
                <a:latin typeface="DejaVu Sans"/>
                <a:ea typeface="DejaVu Sans"/>
              </a:rPr>
              <a:t>Storage</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lvl="2" marL="890640" indent="-107280">
              <a:lnSpc>
                <a:spcPct val="100000"/>
              </a:lnSpc>
              <a:spcBef>
                <a:spcPts val="281"/>
              </a:spcBef>
              <a:buClr>
                <a:srgbClr val="008c4f"/>
              </a:buClr>
              <a:buFont typeface="StarSymbol"/>
              <a:buChar char="-"/>
              <a:tabLst>
                <a:tab algn="l" pos="0"/>
              </a:tabLst>
            </a:pPr>
            <a:r>
              <a:rPr b="0" lang="en-US" sz="1400" spc="-1" strike="noStrike">
                <a:solidFill>
                  <a:srgbClr val="000000"/>
                </a:solidFill>
                <a:latin typeface="DejaVu Sans"/>
                <a:ea typeface="DejaVu Sans"/>
              </a:rPr>
              <a:t>dApps can leverage the Blockchain as common (expensive) data storage.</a:t>
            </a:r>
            <a:endParaRPr b="0" lang="en-GB" sz="1400" spc="-1" strike="noStrike">
              <a:solidFill>
                <a:srgbClr val="000000"/>
              </a:solidFill>
              <a:latin typeface="Arial"/>
            </a:endParaRPr>
          </a:p>
          <a:p>
            <a:pPr>
              <a:lnSpc>
                <a:spcPct val="100000"/>
              </a:lnSpc>
              <a:spcBef>
                <a:spcPts val="360"/>
              </a:spcBef>
              <a:tabLst>
                <a:tab algn="l" pos="0"/>
              </a:tabLst>
            </a:pPr>
            <a:endParaRPr b="0" lang="en-GB"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0" name="CustomShape 18"/>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Drawbacks</a:t>
            </a:r>
            <a:endParaRPr b="0" lang="en-GB" sz="2400" spc="-1" strike="noStrike">
              <a:solidFill>
                <a:srgbClr val="000000"/>
              </a:solidFill>
              <a:latin typeface="Arial"/>
            </a:endParaRPr>
          </a:p>
        </p:txBody>
      </p:sp>
      <p:sp>
        <p:nvSpPr>
          <p:cNvPr id="511" name="CustomShape 19"/>
          <p:cNvSpPr/>
          <p:nvPr/>
        </p:nvSpPr>
        <p:spPr>
          <a:xfrm>
            <a:off x="335520" y="1268640"/>
            <a:ext cx="10747440" cy="503496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tabLst>
                <a:tab algn="l" pos="0"/>
              </a:tabLst>
            </a:pPr>
            <a:r>
              <a:rPr b="0" lang="en-US" sz="1800" spc="-1" strike="noStrike" u="sng">
                <a:solidFill>
                  <a:srgbClr val="000000"/>
                </a:solidFill>
                <a:uFillTx/>
                <a:latin typeface="DejaVu Sans"/>
                <a:ea typeface="DejaVu Sans"/>
              </a:rPr>
              <a:t>Decentralized applications have also some intrinsic disadvantages:</a:t>
            </a:r>
            <a:endParaRPr b="0" lang="en-GB" sz="1800" spc="-1" strike="noStrike">
              <a:solidFill>
                <a:srgbClr val="000000"/>
              </a:solidFill>
              <a:latin typeface="Arial"/>
            </a:endParaRPr>
          </a:p>
          <a:p>
            <a:pPr lvl="1" marL="581040" indent="-128160">
              <a:lnSpc>
                <a:spcPct val="100000"/>
              </a:lnSpc>
              <a:spcBef>
                <a:spcPts val="360"/>
              </a:spcBef>
              <a:buClr>
                <a:srgbClr val="008c4f"/>
              </a:buClr>
              <a:buFont typeface="StarSymbol"/>
              <a:buChar char="-"/>
              <a:tabLst>
                <a:tab algn="l" pos="0"/>
              </a:tabLst>
            </a:pPr>
            <a:r>
              <a:rPr b="1" lang="en-US" sz="1800" spc="-1" strike="noStrike">
                <a:solidFill>
                  <a:srgbClr val="000000"/>
                </a:solidFill>
                <a:latin typeface="DejaVu Sans"/>
                <a:ea typeface="DejaVu Sans"/>
              </a:rPr>
              <a:t>Costs</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lvl="2" marL="890640" indent="-107280">
              <a:lnSpc>
                <a:spcPct val="100000"/>
              </a:lnSpc>
              <a:spcBef>
                <a:spcPts val="281"/>
              </a:spcBef>
              <a:buClr>
                <a:srgbClr val="008c4f"/>
              </a:buClr>
              <a:buFont typeface="StarSymbol"/>
              <a:buChar char="-"/>
              <a:tabLst>
                <a:tab algn="l" pos="0"/>
              </a:tabLst>
            </a:pPr>
            <a:r>
              <a:rPr b="0" lang="en-US" sz="1400" spc="-1" strike="noStrike">
                <a:solidFill>
                  <a:srgbClr val="000000"/>
                </a:solidFill>
                <a:latin typeface="DejaVu Sans"/>
                <a:ea typeface="DejaVu Sans"/>
              </a:rPr>
              <a:t>Any state change and computation costs money. For that reason, only mission-critical data and functionality should leverage the blockchain.</a:t>
            </a:r>
            <a:endParaRPr b="0" lang="en-GB" sz="1400" spc="-1" strike="noStrike">
              <a:solidFill>
                <a:srgbClr val="000000"/>
              </a:solidFill>
              <a:latin typeface="Arial"/>
            </a:endParaRPr>
          </a:p>
          <a:p>
            <a:pPr lvl="1" marL="581040" indent="-128160">
              <a:lnSpc>
                <a:spcPct val="100000"/>
              </a:lnSpc>
              <a:spcBef>
                <a:spcPts val="360"/>
              </a:spcBef>
              <a:buClr>
                <a:srgbClr val="008c4f"/>
              </a:buClr>
              <a:buFont typeface="StarSymbol"/>
              <a:buChar char="-"/>
              <a:tabLst>
                <a:tab algn="l" pos="0"/>
              </a:tabLst>
            </a:pPr>
            <a:r>
              <a:rPr b="1" lang="en-US" sz="1800" spc="-1" strike="noStrike">
                <a:solidFill>
                  <a:srgbClr val="000000"/>
                </a:solidFill>
                <a:latin typeface="DejaVu Sans"/>
                <a:ea typeface="DejaVu Sans"/>
              </a:rPr>
              <a:t>Time</a:t>
            </a:r>
            <a:endParaRPr b="0" lang="en-GB" sz="1800" spc="-1" strike="noStrike">
              <a:solidFill>
                <a:srgbClr val="000000"/>
              </a:solidFill>
              <a:latin typeface="Arial"/>
            </a:endParaRPr>
          </a:p>
          <a:p>
            <a:pPr lvl="2" marL="890640" indent="-107280">
              <a:lnSpc>
                <a:spcPct val="100000"/>
              </a:lnSpc>
              <a:spcBef>
                <a:spcPts val="281"/>
              </a:spcBef>
              <a:buClr>
                <a:srgbClr val="008c4f"/>
              </a:buClr>
              <a:buFont typeface="StarSymbol"/>
              <a:buChar char="-"/>
              <a:tabLst>
                <a:tab algn="l" pos="0"/>
              </a:tabLst>
            </a:pPr>
            <a:r>
              <a:rPr b="0" lang="en-US" sz="1400" spc="-1" strike="noStrike">
                <a:solidFill>
                  <a:srgbClr val="000000"/>
                </a:solidFill>
                <a:latin typeface="DejaVu Sans"/>
                <a:ea typeface="DejaVu Sans"/>
              </a:rPr>
              <a:t>The current block time of Ethereum is around 14 seconds, i.e., it takes at least 14 seconds from the function call to the definite result of it.</a:t>
            </a:r>
            <a:endParaRPr b="0" lang="en-GB" sz="1400" spc="-1" strike="noStrike">
              <a:solidFill>
                <a:srgbClr val="000000"/>
              </a:solidFill>
              <a:latin typeface="Arial"/>
            </a:endParaRPr>
          </a:p>
          <a:p>
            <a:pPr lvl="1" marL="581040" indent="-128160">
              <a:lnSpc>
                <a:spcPct val="100000"/>
              </a:lnSpc>
              <a:spcBef>
                <a:spcPts val="360"/>
              </a:spcBef>
              <a:buClr>
                <a:srgbClr val="008c4f"/>
              </a:buClr>
              <a:buFont typeface="StarSymbol"/>
              <a:buChar char="-"/>
              <a:tabLst>
                <a:tab algn="l" pos="0"/>
              </a:tabLst>
            </a:pPr>
            <a:r>
              <a:rPr b="1" lang="en-US" sz="1800" spc="-1" strike="noStrike">
                <a:solidFill>
                  <a:srgbClr val="000000"/>
                </a:solidFill>
                <a:latin typeface="DejaVu Sans"/>
                <a:ea typeface="DejaVu Sans"/>
              </a:rPr>
              <a:t>Availability</a:t>
            </a:r>
            <a:endParaRPr b="0" lang="en-GB" sz="1800" spc="-1" strike="noStrike">
              <a:solidFill>
                <a:srgbClr val="000000"/>
              </a:solidFill>
              <a:latin typeface="Arial"/>
            </a:endParaRPr>
          </a:p>
          <a:p>
            <a:pPr lvl="2" marL="890640" indent="-107280">
              <a:lnSpc>
                <a:spcPct val="100000"/>
              </a:lnSpc>
              <a:spcBef>
                <a:spcPts val="281"/>
              </a:spcBef>
              <a:buClr>
                <a:srgbClr val="008c4f"/>
              </a:buClr>
              <a:buFont typeface="StarSymbol"/>
              <a:buChar char="-"/>
              <a:tabLst>
                <a:tab algn="l" pos="0"/>
              </a:tabLst>
            </a:pPr>
            <a:r>
              <a:rPr b="0" lang="en-US" sz="1400" spc="-1" strike="noStrike">
                <a:solidFill>
                  <a:srgbClr val="000000"/>
                </a:solidFill>
                <a:latin typeface="DejaVu Sans"/>
                <a:ea typeface="DejaVu Sans"/>
              </a:rPr>
              <a:t>In theory, availability is one of the key advantages of dApps. However, in high transaction scenarios (e.g. the release of crypto kitties) it is possible that the network throttles and is not able to process function calls anymore.</a:t>
            </a:r>
            <a:endParaRPr b="0" lang="en-GB" sz="1400" spc="-1" strike="noStrike">
              <a:solidFill>
                <a:srgbClr val="000000"/>
              </a:solidFill>
              <a:latin typeface="Arial"/>
            </a:endParaRPr>
          </a:p>
          <a:p>
            <a:pPr lvl="1" marL="581040" indent="-128160">
              <a:lnSpc>
                <a:spcPct val="100000"/>
              </a:lnSpc>
              <a:spcBef>
                <a:spcPts val="360"/>
              </a:spcBef>
              <a:buClr>
                <a:srgbClr val="008c4f"/>
              </a:buClr>
              <a:buFont typeface="StarSymbol"/>
              <a:buChar char="-"/>
              <a:tabLst>
                <a:tab algn="l" pos="0"/>
              </a:tabLst>
            </a:pPr>
            <a:r>
              <a:rPr b="1" lang="en-US" sz="1800" spc="-1" strike="noStrike">
                <a:solidFill>
                  <a:srgbClr val="000000"/>
                </a:solidFill>
                <a:latin typeface="DejaVu Sans"/>
                <a:ea typeface="DejaVu Sans"/>
              </a:rPr>
              <a:t>Transparency</a:t>
            </a:r>
            <a:endParaRPr b="0" lang="en-GB" sz="1800" spc="-1" strike="noStrike">
              <a:solidFill>
                <a:srgbClr val="000000"/>
              </a:solidFill>
              <a:latin typeface="Arial"/>
            </a:endParaRPr>
          </a:p>
          <a:p>
            <a:pPr lvl="2" marL="890640" indent="-107280">
              <a:lnSpc>
                <a:spcPct val="100000"/>
              </a:lnSpc>
              <a:spcBef>
                <a:spcPts val="281"/>
              </a:spcBef>
              <a:buClr>
                <a:srgbClr val="008c4f"/>
              </a:buClr>
              <a:buFont typeface="StarSymbol"/>
              <a:buChar char="-"/>
              <a:tabLst>
                <a:tab algn="l" pos="0"/>
              </a:tabLst>
            </a:pPr>
            <a:r>
              <a:rPr b="0" lang="en-US" sz="1400" spc="-1" strike="noStrike">
                <a:solidFill>
                  <a:srgbClr val="000000"/>
                </a:solidFill>
                <a:latin typeface="DejaVu Sans"/>
                <a:ea typeface="DejaVu Sans"/>
              </a:rPr>
              <a:t>Without third party services, it is impossible to access and verify a Smart Contract source code.</a:t>
            </a:r>
            <a:endParaRPr b="0" lang="en-GB" sz="1400" spc="-1" strike="noStrike">
              <a:solidFill>
                <a:srgbClr val="000000"/>
              </a:solidFill>
              <a:latin typeface="Arial"/>
            </a:endParaRPr>
          </a:p>
          <a:p>
            <a:pPr>
              <a:lnSpc>
                <a:spcPct val="100000"/>
              </a:lnSpc>
              <a:spcBef>
                <a:spcPts val="360"/>
              </a:spcBef>
              <a:tabLst>
                <a:tab algn="l" pos="0"/>
              </a:tabLst>
            </a:pPr>
            <a:endParaRPr b="0" lang="en-GB"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2"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History</a:t>
            </a:r>
            <a:endParaRPr b="0" lang="en-GB" sz="2400" spc="-1" strike="noStrike">
              <a:solidFill>
                <a:srgbClr val="000000"/>
              </a:solidFill>
              <a:latin typeface="Arial"/>
            </a:endParaRPr>
          </a:p>
        </p:txBody>
      </p:sp>
      <p:sp>
        <p:nvSpPr>
          <p:cNvPr id="383"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pP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Publicly announced in January 2014 by Vitalik Buterin</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Public crowd sale in July 2014 </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60 million Ether sold for 31,591 Bitcoin</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Worth around 18.5 million USD at that time</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Funds controlled by the Ethereum foundation</a:t>
            </a: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384" name="CustomShape 3"/>
          <p:cNvSpPr/>
          <p:nvPr/>
        </p:nvSpPr>
        <p:spPr>
          <a:xfrm>
            <a:off x="263520" y="6411600"/>
            <a:ext cx="73400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History of Ethereum: http://ethdocs.org/en/latest/introduction/history-of-ethereum.html</a:t>
            </a:r>
            <a:endParaRPr b="0" lang="en-GB" sz="900" spc="-1" strike="noStrike">
              <a:solidFill>
                <a:srgbClr val="000000"/>
              </a:solidFill>
              <a:latin typeface="Arial"/>
            </a:endParaRPr>
          </a:p>
        </p:txBody>
      </p:sp>
      <p:pic>
        <p:nvPicPr>
          <p:cNvPr id="385" name="" descr=""/>
          <p:cNvPicPr/>
          <p:nvPr/>
        </p:nvPicPr>
        <p:blipFill>
          <a:blip r:embed="rId1"/>
          <a:stretch/>
        </p:blipFill>
        <p:spPr>
          <a:xfrm>
            <a:off x="7193160" y="1614240"/>
            <a:ext cx="3618360" cy="4305600"/>
          </a:xfrm>
          <a:prstGeom prst="rect">
            <a:avLst/>
          </a:prstGeom>
          <a:ln w="0">
            <a:noFill/>
          </a:ln>
        </p:spPr>
      </p:pic>
      <p:sp>
        <p:nvSpPr>
          <p:cNvPr id="386" name="CustomShape 4"/>
          <p:cNvSpPr/>
          <p:nvPr/>
        </p:nvSpPr>
        <p:spPr>
          <a:xfrm>
            <a:off x="263520" y="6231600"/>
            <a:ext cx="10663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t>
            </a:r>
            <a:r>
              <a:rPr b="0" lang="en-US" sz="900" spc="-1" strike="noStrike">
                <a:solidFill>
                  <a:srgbClr val="a6a6a6"/>
                </a:solidFill>
                <a:latin typeface="Roboto"/>
                <a:ea typeface="Roboto"/>
              </a:rPr>
              <a:t>Founder of Ethereum Vitalik Buterin during TechCrunch Disrupt London 2015 - Day 2 at Copper Box Arena on December 8, 2015 in London, England.” by John philps is licensed under </a:t>
            </a:r>
            <a:r>
              <a:rPr b="0" lang="en-US" sz="900" spc="-1" strike="noStrike" u="sng">
                <a:solidFill>
                  <a:srgbClr val="0000ff"/>
                </a:solidFill>
                <a:uFillTx/>
                <a:latin typeface="Roboto"/>
                <a:ea typeface="Roboto"/>
                <a:hlinkClick r:id="rId2"/>
              </a:rPr>
              <a:t>CC BY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2" name="CustomShape 20"/>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Recap – Deploy Smart Contract on Chain</a:t>
            </a:r>
            <a:endParaRPr b="0" lang="en-GB" sz="2400" spc="-1" strike="noStrike">
              <a:solidFill>
                <a:srgbClr val="000000"/>
              </a:solidFill>
              <a:latin typeface="Arial"/>
            </a:endParaRPr>
          </a:p>
        </p:txBody>
      </p:sp>
      <p:pic>
        <p:nvPicPr>
          <p:cNvPr id="513" name="Inhaltsplatzhalter 2" descr=""/>
          <p:cNvPicPr/>
          <p:nvPr/>
        </p:nvPicPr>
        <p:blipFill>
          <a:blip r:embed="rId1"/>
          <a:stretch/>
        </p:blipFill>
        <p:spPr>
          <a:xfrm>
            <a:off x="774720" y="1252080"/>
            <a:ext cx="9868680" cy="4969440"/>
          </a:xfrm>
          <a:prstGeom prst="rect">
            <a:avLst/>
          </a:prstGeom>
          <a:ln w="0">
            <a:noFill/>
          </a:ln>
        </p:spPr>
      </p:pic>
      <p:sp>
        <p:nvSpPr>
          <p:cNvPr id="514" name="CustomShape 21"/>
          <p:cNvSpPr/>
          <p:nvPr/>
        </p:nvSpPr>
        <p:spPr>
          <a:xfrm>
            <a:off x="263520" y="6411600"/>
            <a:ext cx="89989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5" name="CustomShape 22"/>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fr-FR" sz="2400" spc="-1" strike="noStrike">
                <a:solidFill>
                  <a:srgbClr val="000000"/>
                </a:solidFill>
                <a:latin typeface="DejaVu Sans"/>
                <a:ea typeface="DejaVu Sans"/>
              </a:rPr>
              <a:t>Bytecode Source Code on Chain</a:t>
            </a:r>
            <a:endParaRPr b="0" lang="en-GB" sz="2400" spc="-1" strike="noStrike">
              <a:solidFill>
                <a:srgbClr val="000000"/>
              </a:solidFill>
              <a:latin typeface="Arial"/>
            </a:endParaRPr>
          </a:p>
        </p:txBody>
      </p:sp>
      <p:pic>
        <p:nvPicPr>
          <p:cNvPr id="516" name="Inhaltsplatzhalter 1" descr=""/>
          <p:cNvPicPr/>
          <p:nvPr/>
        </p:nvPicPr>
        <p:blipFill>
          <a:blip r:embed="rId1"/>
          <a:stretch/>
        </p:blipFill>
        <p:spPr>
          <a:xfrm>
            <a:off x="334800" y="1514160"/>
            <a:ext cx="10747800" cy="4542840"/>
          </a:xfrm>
          <a:prstGeom prst="rect">
            <a:avLst/>
          </a:prstGeom>
          <a:ln w="0">
            <a:noFill/>
          </a:ln>
        </p:spPr>
      </p:pic>
      <p:sp>
        <p:nvSpPr>
          <p:cNvPr id="517" name="CustomShape 23"/>
          <p:cNvSpPr/>
          <p:nvPr/>
        </p:nvSpPr>
        <p:spPr>
          <a:xfrm>
            <a:off x="263520" y="6411600"/>
            <a:ext cx="89989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8" name="CustomShape 24"/>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fr-FR" sz="2400" spc="-1" strike="noStrike">
                <a:solidFill>
                  <a:srgbClr val="000000"/>
                </a:solidFill>
                <a:latin typeface="DejaVu Sans"/>
                <a:ea typeface="DejaVu Sans"/>
              </a:rPr>
              <a:t>Publicly Available Source Code</a:t>
            </a:r>
            <a:endParaRPr b="0" lang="en-GB" sz="2400" spc="-1" strike="noStrike">
              <a:solidFill>
                <a:srgbClr val="000000"/>
              </a:solidFill>
              <a:latin typeface="Arial"/>
            </a:endParaRPr>
          </a:p>
        </p:txBody>
      </p:sp>
      <p:sp>
        <p:nvSpPr>
          <p:cNvPr id="519" name="CustomShape 25"/>
          <p:cNvSpPr/>
          <p:nvPr/>
        </p:nvSpPr>
        <p:spPr>
          <a:xfrm>
            <a:off x="335520" y="1268640"/>
            <a:ext cx="10747440" cy="503496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360"/>
              </a:spcBef>
              <a:tabLst>
                <a:tab algn="l" pos="0"/>
              </a:tabLst>
            </a:pPr>
            <a:r>
              <a:rPr b="0" lang="en-US" sz="1800" spc="-1" strike="noStrike">
                <a:solidFill>
                  <a:srgbClr val="000000"/>
                </a:solidFill>
                <a:latin typeface="DejaVu Sans"/>
                <a:ea typeface="DejaVu Sans"/>
              </a:rPr>
              <a:t>Etherscan.io is a service which also verifies source codes and the respective byte code.</a:t>
            </a: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p:txBody>
      </p:sp>
      <p:pic>
        <p:nvPicPr>
          <p:cNvPr id="520" name="Grafik 4" descr=""/>
          <p:cNvPicPr/>
          <p:nvPr/>
        </p:nvPicPr>
        <p:blipFill>
          <a:blip r:embed="rId1"/>
          <a:stretch/>
        </p:blipFill>
        <p:spPr>
          <a:xfrm>
            <a:off x="935640" y="1700280"/>
            <a:ext cx="9546480" cy="4554000"/>
          </a:xfrm>
          <a:prstGeom prst="rect">
            <a:avLst/>
          </a:prstGeom>
          <a:ln w="0">
            <a:noFill/>
          </a:ln>
        </p:spPr>
      </p:pic>
      <p:sp>
        <p:nvSpPr>
          <p:cNvPr id="521" name="CustomShape 26"/>
          <p:cNvSpPr/>
          <p:nvPr/>
        </p:nvSpPr>
        <p:spPr>
          <a:xfrm>
            <a:off x="263520" y="6411600"/>
            <a:ext cx="89989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2" name="CustomShape 27"/>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fr-FR" sz="2400" spc="-1" strike="noStrike">
                <a:solidFill>
                  <a:srgbClr val="000000"/>
                </a:solidFill>
                <a:latin typeface="DejaVu Sans"/>
                <a:ea typeface="DejaVu Sans"/>
              </a:rPr>
              <a:t>Web-based Ethereum dApps</a:t>
            </a:r>
            <a:endParaRPr b="0" lang="en-GB" sz="2400" spc="-1" strike="noStrike">
              <a:solidFill>
                <a:srgbClr val="000000"/>
              </a:solidFill>
              <a:latin typeface="Arial"/>
            </a:endParaRPr>
          </a:p>
        </p:txBody>
      </p:sp>
      <p:sp>
        <p:nvSpPr>
          <p:cNvPr id="523" name="CustomShape 28"/>
          <p:cNvSpPr/>
          <p:nvPr/>
        </p:nvSpPr>
        <p:spPr>
          <a:xfrm>
            <a:off x="263520" y="6411600"/>
            <a:ext cx="64749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Graph recreated based on data from </a:t>
            </a:r>
            <a:r>
              <a:rPr b="0" lang="de-DE" sz="900" spc="-1" strike="noStrike" u="sng">
                <a:solidFill>
                  <a:srgbClr val="0000ff"/>
                </a:solidFill>
                <a:uFillTx/>
                <a:latin typeface="Roboto"/>
                <a:ea typeface="Roboto"/>
                <a:hlinkClick r:id="rId1"/>
              </a:rPr>
              <a:t>https://www.stateofthedapps.com/stats</a:t>
            </a:r>
            <a:endParaRPr b="0" lang="en-GB" sz="900" spc="-1" strike="noStrike">
              <a:solidFill>
                <a:srgbClr val="000000"/>
              </a:solidFill>
              <a:latin typeface="Arial"/>
            </a:endParaRPr>
          </a:p>
        </p:txBody>
      </p:sp>
      <p:sp>
        <p:nvSpPr>
          <p:cNvPr id="524" name="CustomShape 29"/>
          <p:cNvSpPr/>
          <p:nvPr/>
        </p:nvSpPr>
        <p:spPr>
          <a:xfrm>
            <a:off x="335520" y="1268640"/>
            <a:ext cx="10747440" cy="5034960"/>
          </a:xfrm>
          <a:prstGeom prst="rect">
            <a:avLst/>
          </a:prstGeom>
          <a:noFill/>
          <a:ln w="0">
            <a:no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State of the Dapps (</a:t>
            </a:r>
            <a:r>
              <a:rPr b="0" lang="en-US" sz="1800" spc="-1" strike="noStrike" u="sng">
                <a:solidFill>
                  <a:srgbClr val="0000ff"/>
                </a:solidFill>
                <a:uFillTx/>
                <a:latin typeface="DejaVu Sans"/>
                <a:ea typeface="DejaVu Sans"/>
                <a:hlinkClick r:id="rId2"/>
              </a:rPr>
              <a:t>Link</a:t>
            </a:r>
            <a:r>
              <a:rPr b="0" lang="en-US" sz="1800" spc="-1" strike="noStrike">
                <a:solidFill>
                  <a:srgbClr val="000000"/>
                </a:solidFill>
                <a:latin typeface="DejaVu Sans"/>
                <a:ea typeface="DejaVu Sans"/>
              </a:rPr>
              <a:t>) is a curated and community-driven directory of decentralized applications.</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As of May 2022, the directory lists 4073 DApps (2970 Ethereum DApps).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p:txBody>
      </p:sp>
      <p:pic>
        <p:nvPicPr>
          <p:cNvPr id="525" name="" descr=""/>
          <p:cNvPicPr/>
          <p:nvPr/>
        </p:nvPicPr>
        <p:blipFill>
          <a:blip r:embed="rId3"/>
          <a:srcRect l="0" t="0" r="1786" b="0"/>
          <a:stretch/>
        </p:blipFill>
        <p:spPr>
          <a:xfrm>
            <a:off x="216360" y="2458800"/>
            <a:ext cx="11199600" cy="3712320"/>
          </a:xfrm>
          <a:prstGeom prst="rect">
            <a:avLst/>
          </a:prstGeom>
          <a:ln w="0">
            <a:noFill/>
          </a:ln>
        </p:spPr>
      </p:pic>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6" name="CustomShape 30"/>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fr-FR" sz="2400" spc="-1" strike="noStrike">
                <a:solidFill>
                  <a:srgbClr val="000000"/>
                </a:solidFill>
                <a:latin typeface="DejaVu Sans"/>
                <a:ea typeface="DejaVu Sans"/>
              </a:rPr>
              <a:t>dApps Statistics – Transactions per dApp</a:t>
            </a:r>
            <a:endParaRPr b="0" lang="en-GB" sz="2400" spc="-1" strike="noStrike">
              <a:solidFill>
                <a:srgbClr val="000000"/>
              </a:solidFill>
              <a:latin typeface="Arial"/>
            </a:endParaRPr>
          </a:p>
        </p:txBody>
      </p:sp>
      <p:pic>
        <p:nvPicPr>
          <p:cNvPr id="527" name="" descr=""/>
          <p:cNvPicPr/>
          <p:nvPr/>
        </p:nvPicPr>
        <p:blipFill>
          <a:blip r:embed="rId1"/>
          <a:stretch/>
        </p:blipFill>
        <p:spPr>
          <a:xfrm>
            <a:off x="-10800" y="1143000"/>
            <a:ext cx="11466360" cy="4908960"/>
          </a:xfrm>
          <a:prstGeom prst="rect">
            <a:avLst/>
          </a:prstGeom>
          <a:ln w="0">
            <a:noFill/>
          </a:ln>
        </p:spPr>
      </p:pic>
      <p:sp>
        <p:nvSpPr>
          <p:cNvPr id="528" name="CustomShape 31"/>
          <p:cNvSpPr/>
          <p:nvPr/>
        </p:nvSpPr>
        <p:spPr>
          <a:xfrm>
            <a:off x="263520" y="6411600"/>
            <a:ext cx="64749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Graph recreated based on data from </a:t>
            </a:r>
            <a:r>
              <a:rPr b="0" lang="de-DE" sz="900" spc="-1" strike="noStrike" u="sng">
                <a:solidFill>
                  <a:srgbClr val="0000ff"/>
                </a:solidFill>
                <a:uFillTx/>
                <a:latin typeface="Roboto"/>
                <a:ea typeface="Roboto"/>
                <a:hlinkClick r:id="rId2"/>
              </a:rPr>
              <a:t>https://www.stateofthedapps.com/stats</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9" name="CustomShape 32"/>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Architecture of Web-based dApps</a:t>
            </a:r>
            <a:endParaRPr b="0" lang="en-GB" sz="2400" spc="-1" strike="noStrike">
              <a:solidFill>
                <a:srgbClr val="000000"/>
              </a:solidFill>
              <a:latin typeface="Arial"/>
            </a:endParaRPr>
          </a:p>
        </p:txBody>
      </p:sp>
      <p:pic>
        <p:nvPicPr>
          <p:cNvPr id="530" name="Inhaltsplatzhalter 4" descr=""/>
          <p:cNvPicPr/>
          <p:nvPr/>
        </p:nvPicPr>
        <p:blipFill>
          <a:blip r:embed="rId1"/>
          <a:stretch/>
        </p:blipFill>
        <p:spPr>
          <a:xfrm>
            <a:off x="334800" y="1471320"/>
            <a:ext cx="10747800" cy="4628880"/>
          </a:xfrm>
          <a:prstGeom prst="rect">
            <a:avLst/>
          </a:prstGeom>
          <a:ln w="0">
            <a:noFill/>
          </a:ln>
        </p:spPr>
      </p:pic>
      <p:sp>
        <p:nvSpPr>
          <p:cNvPr id="531" name="CustomShape 33"/>
          <p:cNvSpPr/>
          <p:nvPr/>
        </p:nvSpPr>
        <p:spPr>
          <a:xfrm>
            <a:off x="263520" y="6411600"/>
            <a:ext cx="89989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2" name="CustomShape 34"/>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Architecture of Web-based dApps</a:t>
            </a:r>
            <a:endParaRPr b="0" lang="en-GB" sz="2400" spc="-1" strike="noStrike">
              <a:solidFill>
                <a:srgbClr val="000000"/>
              </a:solidFill>
              <a:latin typeface="Arial"/>
            </a:endParaRPr>
          </a:p>
        </p:txBody>
      </p:sp>
      <p:pic>
        <p:nvPicPr>
          <p:cNvPr id="533" name="Inhaltsplatzhalter 3" descr=""/>
          <p:cNvPicPr/>
          <p:nvPr/>
        </p:nvPicPr>
        <p:blipFill>
          <a:blip r:embed="rId1"/>
          <a:stretch/>
        </p:blipFill>
        <p:spPr>
          <a:xfrm>
            <a:off x="334800" y="1433520"/>
            <a:ext cx="10747800" cy="4704480"/>
          </a:xfrm>
          <a:prstGeom prst="rect">
            <a:avLst/>
          </a:prstGeom>
          <a:ln w="0">
            <a:noFill/>
          </a:ln>
        </p:spPr>
      </p:pic>
      <p:sp>
        <p:nvSpPr>
          <p:cNvPr id="534" name="CustomShape 35"/>
          <p:cNvSpPr/>
          <p:nvPr/>
        </p:nvSpPr>
        <p:spPr>
          <a:xfrm>
            <a:off x="263520" y="6411600"/>
            <a:ext cx="89989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5" name="CustomShape 36"/>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Metamask</a:t>
            </a:r>
            <a:endParaRPr b="0" lang="en-GB" sz="2400" spc="-1" strike="noStrike">
              <a:solidFill>
                <a:srgbClr val="000000"/>
              </a:solidFill>
              <a:latin typeface="Arial"/>
            </a:endParaRPr>
          </a:p>
        </p:txBody>
      </p:sp>
      <p:pic>
        <p:nvPicPr>
          <p:cNvPr id="536" name="Inhaltsplatzhalter 7" descr=""/>
          <p:cNvPicPr/>
          <p:nvPr/>
        </p:nvPicPr>
        <p:blipFill>
          <a:blip r:embed="rId1"/>
          <a:stretch/>
        </p:blipFill>
        <p:spPr>
          <a:xfrm>
            <a:off x="334800" y="2557800"/>
            <a:ext cx="10747800" cy="2455560"/>
          </a:xfrm>
          <a:prstGeom prst="rect">
            <a:avLst/>
          </a:prstGeom>
          <a:ln w="0">
            <a:noFill/>
          </a:ln>
        </p:spPr>
      </p:pic>
      <p:sp>
        <p:nvSpPr>
          <p:cNvPr id="537" name="CustomShape 37"/>
          <p:cNvSpPr/>
          <p:nvPr/>
        </p:nvSpPr>
        <p:spPr>
          <a:xfrm>
            <a:off x="263520" y="6411600"/>
            <a:ext cx="89989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8" name="CustomShape 38"/>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Example: CryptoKitties</a:t>
            </a:r>
            <a:br>
              <a:rPr sz="2400"/>
            </a:br>
            <a:endParaRPr b="0" lang="en-GB" sz="2400" spc="-1" strike="noStrike">
              <a:solidFill>
                <a:srgbClr val="000000"/>
              </a:solidFill>
              <a:latin typeface="Arial"/>
            </a:endParaRPr>
          </a:p>
        </p:txBody>
      </p:sp>
      <p:pic>
        <p:nvPicPr>
          <p:cNvPr id="539" name="Inhaltsplatzhalter 5" descr=""/>
          <p:cNvPicPr/>
          <p:nvPr/>
        </p:nvPicPr>
        <p:blipFill>
          <a:blip r:embed="rId1"/>
          <a:stretch/>
        </p:blipFill>
        <p:spPr>
          <a:xfrm>
            <a:off x="334800" y="1409040"/>
            <a:ext cx="10747800" cy="4753440"/>
          </a:xfrm>
          <a:prstGeom prst="rect">
            <a:avLst/>
          </a:prstGeom>
          <a:ln w="0">
            <a:noFill/>
          </a:ln>
        </p:spPr>
      </p:pic>
      <p:sp>
        <p:nvSpPr>
          <p:cNvPr id="540" name="CustomShape 39"/>
          <p:cNvSpPr/>
          <p:nvPr/>
        </p:nvSpPr>
        <p:spPr>
          <a:xfrm>
            <a:off x="263520" y="6411600"/>
            <a:ext cx="89989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1" name="CustomShape 40"/>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Example: CryptoKitties</a:t>
            </a:r>
            <a:br>
              <a:rPr sz="2400"/>
            </a:br>
            <a:endParaRPr b="0" lang="en-GB" sz="2400" spc="-1" strike="noStrike">
              <a:solidFill>
                <a:srgbClr val="000000"/>
              </a:solidFill>
              <a:latin typeface="Arial"/>
            </a:endParaRPr>
          </a:p>
        </p:txBody>
      </p:sp>
      <p:pic>
        <p:nvPicPr>
          <p:cNvPr id="542" name="Inhaltsplatzhalter 9" descr=""/>
          <p:cNvPicPr/>
          <p:nvPr/>
        </p:nvPicPr>
        <p:blipFill>
          <a:blip r:embed="rId1"/>
          <a:stretch/>
        </p:blipFill>
        <p:spPr>
          <a:xfrm>
            <a:off x="334800" y="1299960"/>
            <a:ext cx="10747800" cy="4971600"/>
          </a:xfrm>
          <a:prstGeom prst="rect">
            <a:avLst/>
          </a:prstGeom>
          <a:ln w="0">
            <a:noFill/>
          </a:ln>
        </p:spPr>
      </p:pic>
      <p:sp>
        <p:nvSpPr>
          <p:cNvPr id="543" name="CustomShape 41"/>
          <p:cNvSpPr/>
          <p:nvPr/>
        </p:nvSpPr>
        <p:spPr>
          <a:xfrm>
            <a:off x="263520" y="6411600"/>
            <a:ext cx="89989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7"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Ethereum Foundation</a:t>
            </a:r>
            <a:endParaRPr b="0" lang="en-GB" sz="2400" spc="-1" strike="noStrike">
              <a:solidFill>
                <a:srgbClr val="000000"/>
              </a:solidFill>
              <a:latin typeface="Arial"/>
            </a:endParaRPr>
          </a:p>
        </p:txBody>
      </p:sp>
      <p:sp>
        <p:nvSpPr>
          <p:cNvPr id="388"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algn="ctr">
              <a:lnSpc>
                <a:spcPct val="150000"/>
              </a:lnSpc>
              <a:spcBef>
                <a:spcPts val="360"/>
              </a:spcBef>
              <a:tabLst>
                <a:tab algn="l" pos="0"/>
              </a:tabLst>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Ethereum Foundation’s </a:t>
            </a:r>
            <a:r>
              <a:rPr b="1" i="1" lang="en-US" sz="1800" spc="-1" strike="noStrike">
                <a:solidFill>
                  <a:srgbClr val="000000"/>
                </a:solidFill>
                <a:latin typeface="DejaVu Sans"/>
                <a:ea typeface="DejaVu Sans"/>
              </a:rPr>
              <a:t>mission is</a:t>
            </a:r>
            <a:r>
              <a:rPr b="0" i="1" lang="en-US" sz="1800" spc="-1" strike="noStrike">
                <a:solidFill>
                  <a:srgbClr val="000000"/>
                </a:solidFill>
                <a:latin typeface="DejaVu Sans"/>
                <a:ea typeface="DejaVu Sans"/>
              </a:rPr>
              <a:t> to </a:t>
            </a:r>
            <a:r>
              <a:rPr b="1" i="1" lang="en-US" sz="1800" spc="-1" strike="noStrike">
                <a:solidFill>
                  <a:srgbClr val="000000"/>
                </a:solidFill>
                <a:latin typeface="DejaVu Sans"/>
                <a:ea typeface="DejaVu Sans"/>
              </a:rPr>
              <a:t>promote and</a:t>
            </a:r>
            <a:endParaRPr b="0" lang="en-GB" sz="1800" spc="-1" strike="noStrike">
              <a:solidFill>
                <a:srgbClr val="000000"/>
              </a:solidFill>
              <a:latin typeface="Arial"/>
            </a:endParaRPr>
          </a:p>
          <a:p>
            <a:pPr algn="ctr">
              <a:lnSpc>
                <a:spcPct val="150000"/>
              </a:lnSpc>
              <a:spcBef>
                <a:spcPts val="360"/>
              </a:spcBef>
              <a:tabLst>
                <a:tab algn="l" pos="0"/>
              </a:tabLst>
            </a:pPr>
            <a:r>
              <a:rPr b="1" i="1" lang="en-US" sz="1800" spc="-1" strike="noStrike">
                <a:solidFill>
                  <a:srgbClr val="000000"/>
                </a:solidFill>
                <a:latin typeface="DejaVu Sans"/>
                <a:ea typeface="DejaVu Sans"/>
              </a:rPr>
              <a:t>support Ethereum platform</a:t>
            </a:r>
            <a:r>
              <a:rPr b="0" i="1" lang="en-US" sz="1800" spc="-1" strike="noStrike">
                <a:solidFill>
                  <a:srgbClr val="000000"/>
                </a:solidFill>
                <a:latin typeface="DejaVu Sans"/>
                <a:ea typeface="DejaVu Sans"/>
              </a:rPr>
              <a:t> and </a:t>
            </a:r>
            <a:r>
              <a:rPr b="1" i="1" lang="en-US" sz="1800" spc="-1" strike="noStrike">
                <a:solidFill>
                  <a:srgbClr val="000000"/>
                </a:solidFill>
                <a:latin typeface="DejaVu Sans"/>
                <a:ea typeface="DejaVu Sans"/>
              </a:rPr>
              <a:t>base layer research,</a:t>
            </a:r>
            <a:endParaRPr b="0" lang="en-GB" sz="1800" spc="-1" strike="noStrike">
              <a:solidFill>
                <a:srgbClr val="000000"/>
              </a:solidFill>
              <a:latin typeface="Arial"/>
            </a:endParaRPr>
          </a:p>
          <a:p>
            <a:pPr algn="ctr">
              <a:lnSpc>
                <a:spcPct val="150000"/>
              </a:lnSpc>
              <a:spcBef>
                <a:spcPts val="360"/>
              </a:spcBef>
              <a:tabLst>
                <a:tab algn="l" pos="0"/>
              </a:tabLst>
            </a:pPr>
            <a:r>
              <a:rPr b="1" i="1" lang="en-US" sz="1800" spc="-1" strike="noStrike">
                <a:solidFill>
                  <a:srgbClr val="000000"/>
                </a:solidFill>
                <a:latin typeface="DejaVu Sans"/>
                <a:ea typeface="DejaVu Sans"/>
              </a:rPr>
              <a:t>development</a:t>
            </a:r>
            <a:r>
              <a:rPr b="0" i="1" lang="en-US" sz="1800" spc="-1" strike="noStrike">
                <a:solidFill>
                  <a:srgbClr val="000000"/>
                </a:solidFill>
                <a:latin typeface="DejaVu Sans"/>
                <a:ea typeface="DejaVu Sans"/>
              </a:rPr>
              <a:t> and </a:t>
            </a:r>
            <a:r>
              <a:rPr b="1" i="1" lang="en-US" sz="1800" spc="-1" strike="noStrike">
                <a:solidFill>
                  <a:srgbClr val="000000"/>
                </a:solidFill>
                <a:latin typeface="DejaVu Sans"/>
                <a:ea typeface="DejaVu Sans"/>
              </a:rPr>
              <a:t>education</a:t>
            </a:r>
            <a:r>
              <a:rPr b="0" i="1" lang="en-US" sz="1800" spc="-1" strike="noStrike">
                <a:solidFill>
                  <a:srgbClr val="000000"/>
                </a:solidFill>
                <a:latin typeface="DejaVu Sans"/>
                <a:ea typeface="DejaVu Sans"/>
              </a:rPr>
              <a:t> to bring decentralized</a:t>
            </a:r>
            <a:endParaRPr b="0" lang="en-GB" sz="1800" spc="-1" strike="noStrike">
              <a:solidFill>
                <a:srgbClr val="000000"/>
              </a:solidFill>
              <a:latin typeface="Arial"/>
            </a:endParaRPr>
          </a:p>
          <a:p>
            <a:pPr algn="ctr">
              <a:lnSpc>
                <a:spcPct val="150000"/>
              </a:lnSpc>
              <a:spcBef>
                <a:spcPts val="360"/>
              </a:spcBef>
              <a:tabLst>
                <a:tab algn="l" pos="0"/>
              </a:tabLst>
            </a:pPr>
            <a:r>
              <a:rPr b="0" i="1" lang="en-US" sz="1800" spc="-1" strike="noStrike">
                <a:solidFill>
                  <a:srgbClr val="000000"/>
                </a:solidFill>
                <a:latin typeface="DejaVu Sans"/>
                <a:ea typeface="DejaVu Sans"/>
              </a:rPr>
              <a:t>protocols and tools to the world that empower developers </a:t>
            </a:r>
            <a:r>
              <a:rPr b="1" i="1" lang="en-US" sz="1800" spc="-1" strike="noStrike">
                <a:solidFill>
                  <a:srgbClr val="000000"/>
                </a:solidFill>
                <a:latin typeface="DejaVu Sans"/>
                <a:ea typeface="DejaVu Sans"/>
              </a:rPr>
              <a:t>to</a:t>
            </a:r>
            <a:endParaRPr b="0" lang="en-GB" sz="1800" spc="-1" strike="noStrike">
              <a:solidFill>
                <a:srgbClr val="000000"/>
              </a:solidFill>
              <a:latin typeface="Arial"/>
            </a:endParaRPr>
          </a:p>
          <a:p>
            <a:pPr algn="ctr">
              <a:lnSpc>
                <a:spcPct val="150000"/>
              </a:lnSpc>
              <a:spcBef>
                <a:spcPts val="360"/>
              </a:spcBef>
              <a:tabLst>
                <a:tab algn="l" pos="0"/>
              </a:tabLst>
            </a:pPr>
            <a:r>
              <a:rPr b="1" i="1" lang="en-US" sz="1800" spc="-1" strike="noStrike">
                <a:solidFill>
                  <a:srgbClr val="000000"/>
                </a:solidFill>
                <a:latin typeface="DejaVu Sans"/>
                <a:ea typeface="DejaVu Sans"/>
              </a:rPr>
              <a:t>produce next generation decentralized applications</a:t>
            </a:r>
            <a:endParaRPr b="0" lang="en-GB" sz="1800" spc="-1" strike="noStrike">
              <a:solidFill>
                <a:srgbClr val="000000"/>
              </a:solidFill>
              <a:latin typeface="Arial"/>
            </a:endParaRPr>
          </a:p>
          <a:p>
            <a:pPr algn="ctr">
              <a:lnSpc>
                <a:spcPct val="150000"/>
              </a:lnSpc>
              <a:spcBef>
                <a:spcPts val="360"/>
              </a:spcBef>
              <a:tabLst>
                <a:tab algn="l" pos="0"/>
              </a:tabLst>
            </a:pPr>
            <a:r>
              <a:rPr b="0" i="1" lang="en-US" sz="1800" spc="-1" strike="noStrike">
                <a:solidFill>
                  <a:srgbClr val="000000"/>
                </a:solidFill>
                <a:latin typeface="DejaVu Sans"/>
                <a:ea typeface="DejaVu Sans"/>
              </a:rPr>
              <a:t>(dApps), and together build a more globally accessible, more</a:t>
            </a:r>
            <a:endParaRPr b="0" lang="en-GB" sz="1800" spc="-1" strike="noStrike">
              <a:solidFill>
                <a:srgbClr val="000000"/>
              </a:solidFill>
              <a:latin typeface="Arial"/>
            </a:endParaRPr>
          </a:p>
          <a:p>
            <a:pPr algn="ctr">
              <a:lnSpc>
                <a:spcPct val="150000"/>
              </a:lnSpc>
              <a:spcBef>
                <a:spcPts val="360"/>
              </a:spcBef>
              <a:tabLst>
                <a:tab algn="l" pos="0"/>
              </a:tabLst>
            </a:pPr>
            <a:r>
              <a:rPr b="0" i="1" lang="en-US" sz="1800" spc="-1" strike="noStrike">
                <a:solidFill>
                  <a:srgbClr val="000000"/>
                </a:solidFill>
                <a:latin typeface="DejaVu Sans"/>
                <a:ea typeface="DejaVu Sans"/>
              </a:rPr>
              <a:t>free and more trustworthy Internet.”</a:t>
            </a:r>
            <a:endParaRPr b="0" lang="en-GB" sz="1800" spc="-1" strike="noStrike">
              <a:solidFill>
                <a:srgbClr val="000000"/>
              </a:solidFill>
              <a:latin typeface="Arial"/>
            </a:endParaRPr>
          </a:p>
          <a:p>
            <a:pPr algn="ctr">
              <a:lnSpc>
                <a:spcPct val="150000"/>
              </a:lnSpc>
              <a:spcBef>
                <a:spcPts val="360"/>
              </a:spcBef>
              <a:tabLst>
                <a:tab algn="l" pos="0"/>
              </a:tabLst>
            </a:pPr>
            <a:endParaRPr b="0" lang="en-GB" sz="1800" spc="-1" strike="noStrike">
              <a:solidFill>
                <a:srgbClr val="000000"/>
              </a:solidFill>
              <a:latin typeface="Arial"/>
            </a:endParaRPr>
          </a:p>
        </p:txBody>
      </p:sp>
      <p:sp>
        <p:nvSpPr>
          <p:cNvPr id="389" name="CustomShape 69"/>
          <p:cNvSpPr/>
          <p:nvPr/>
        </p:nvSpPr>
        <p:spPr>
          <a:xfrm>
            <a:off x="9950040" y="909720"/>
            <a:ext cx="515880" cy="49572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4" name="CustomShape 42"/>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Example: CryptoKitties</a:t>
            </a:r>
            <a:br>
              <a:rPr sz="2400"/>
            </a:br>
            <a:endParaRPr b="0" lang="en-GB" sz="2400" spc="-1" strike="noStrike">
              <a:solidFill>
                <a:srgbClr val="000000"/>
              </a:solidFill>
              <a:latin typeface="Arial"/>
            </a:endParaRPr>
          </a:p>
        </p:txBody>
      </p:sp>
      <p:pic>
        <p:nvPicPr>
          <p:cNvPr id="545" name="Inhaltsplatzhalter 8" descr=""/>
          <p:cNvPicPr/>
          <p:nvPr/>
        </p:nvPicPr>
        <p:blipFill>
          <a:blip r:embed="rId1"/>
          <a:stretch/>
        </p:blipFill>
        <p:spPr>
          <a:xfrm>
            <a:off x="839880" y="1268280"/>
            <a:ext cx="9738360" cy="5034600"/>
          </a:xfrm>
          <a:prstGeom prst="rect">
            <a:avLst/>
          </a:prstGeom>
          <a:ln w="0">
            <a:noFill/>
          </a:ln>
        </p:spPr>
      </p:pic>
      <p:sp>
        <p:nvSpPr>
          <p:cNvPr id="546" name="CustomShape 43"/>
          <p:cNvSpPr/>
          <p:nvPr/>
        </p:nvSpPr>
        <p:spPr>
          <a:xfrm>
            <a:off x="263520" y="6411600"/>
            <a:ext cx="89989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7" name="CustomShape 44"/>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Example: CryptoKitties</a:t>
            </a:r>
            <a:br>
              <a:rPr sz="2400"/>
            </a:br>
            <a:endParaRPr b="0" lang="en-GB" sz="2400" spc="-1" strike="noStrike">
              <a:solidFill>
                <a:srgbClr val="000000"/>
              </a:solidFill>
              <a:latin typeface="Arial"/>
            </a:endParaRPr>
          </a:p>
        </p:txBody>
      </p:sp>
      <p:pic>
        <p:nvPicPr>
          <p:cNvPr id="548" name="Inhaltsplatzhalter 11" descr=""/>
          <p:cNvPicPr/>
          <p:nvPr/>
        </p:nvPicPr>
        <p:blipFill>
          <a:blip r:embed="rId1"/>
          <a:stretch/>
        </p:blipFill>
        <p:spPr>
          <a:xfrm>
            <a:off x="625680" y="1268280"/>
            <a:ext cx="10166760" cy="5034600"/>
          </a:xfrm>
          <a:prstGeom prst="rect">
            <a:avLst/>
          </a:prstGeom>
          <a:ln w="0">
            <a:noFill/>
          </a:ln>
        </p:spPr>
      </p:pic>
      <p:sp>
        <p:nvSpPr>
          <p:cNvPr id="549" name="CustomShape 45"/>
          <p:cNvSpPr/>
          <p:nvPr/>
        </p:nvSpPr>
        <p:spPr>
          <a:xfrm>
            <a:off x="263520" y="6411600"/>
            <a:ext cx="89989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0" name="CustomShape 46"/>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Deployment Lifecycle</a:t>
            </a:r>
            <a:endParaRPr b="0" lang="en-GB" sz="2400" spc="-1" strike="noStrike">
              <a:solidFill>
                <a:srgbClr val="000000"/>
              </a:solidFill>
              <a:latin typeface="Arial"/>
            </a:endParaRPr>
          </a:p>
        </p:txBody>
      </p:sp>
      <p:pic>
        <p:nvPicPr>
          <p:cNvPr id="551" name="Inhaltsplatzhalter 10" descr=""/>
          <p:cNvPicPr/>
          <p:nvPr/>
        </p:nvPicPr>
        <p:blipFill>
          <a:blip r:embed="rId1"/>
          <a:stretch/>
        </p:blipFill>
        <p:spPr>
          <a:xfrm>
            <a:off x="507240" y="1268280"/>
            <a:ext cx="10403640" cy="5034600"/>
          </a:xfrm>
          <a:prstGeom prst="rect">
            <a:avLst/>
          </a:prstGeom>
          <a:ln w="0">
            <a:noFill/>
          </a:ln>
        </p:spPr>
      </p:pic>
      <p:sp>
        <p:nvSpPr>
          <p:cNvPr id="552" name="CustomShape 47"/>
          <p:cNvSpPr/>
          <p:nvPr/>
        </p:nvSpPr>
        <p:spPr>
          <a:xfrm>
            <a:off x="263520" y="6411600"/>
            <a:ext cx="89989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3" name="CustomShape 48"/>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Deployment Lifecycle</a:t>
            </a:r>
            <a:endParaRPr b="0" lang="en-GB" sz="2400" spc="-1" strike="noStrike">
              <a:solidFill>
                <a:srgbClr val="000000"/>
              </a:solidFill>
              <a:latin typeface="Arial"/>
            </a:endParaRPr>
          </a:p>
        </p:txBody>
      </p:sp>
      <p:pic>
        <p:nvPicPr>
          <p:cNvPr id="554" name="Inhaltsplatzhalter 13" descr=""/>
          <p:cNvPicPr/>
          <p:nvPr/>
        </p:nvPicPr>
        <p:blipFill>
          <a:blip r:embed="rId1"/>
          <a:stretch/>
        </p:blipFill>
        <p:spPr>
          <a:xfrm>
            <a:off x="334800" y="1395000"/>
            <a:ext cx="10747800" cy="4781160"/>
          </a:xfrm>
          <a:prstGeom prst="rect">
            <a:avLst/>
          </a:prstGeom>
          <a:ln w="0">
            <a:noFill/>
          </a:ln>
        </p:spPr>
      </p:pic>
      <p:sp>
        <p:nvSpPr>
          <p:cNvPr id="555" name="CustomShape 49"/>
          <p:cNvSpPr/>
          <p:nvPr/>
        </p:nvSpPr>
        <p:spPr>
          <a:xfrm>
            <a:off x="263520" y="6411600"/>
            <a:ext cx="89989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6" name="CustomShape 73"/>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Oracles</a:t>
            </a:r>
            <a:endParaRPr b="0" lang="en-GB" sz="2400" spc="-1" strike="noStrike">
              <a:solidFill>
                <a:srgbClr val="000000"/>
              </a:solidFill>
              <a:latin typeface="Arial"/>
            </a:endParaRPr>
          </a:p>
        </p:txBody>
      </p:sp>
      <p:sp>
        <p:nvSpPr>
          <p:cNvPr id="557" name="CustomShape 74"/>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Smart contracts cannot access any data from outside the blockchain on their own → on purpose to prevent non-deterministic behavior</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Also no functions to generate random values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Solution → Oracles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3rd-party services that verify data from web services and write the data via a smart contract to the chain</a:t>
            </a: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8" name="CustomShape 76"/>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Oracles</a:t>
            </a:r>
            <a:endParaRPr b="0" lang="en-GB" sz="2400" spc="-1" strike="noStrike">
              <a:solidFill>
                <a:srgbClr val="000000"/>
              </a:solidFill>
              <a:latin typeface="Arial"/>
            </a:endParaRPr>
          </a:p>
        </p:txBody>
      </p:sp>
      <p:sp>
        <p:nvSpPr>
          <p:cNvPr id="559" name="CustomShape 77"/>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Smart contracts cannot access any data from outside the blockchain on their own → on purpose to prevent non-deterministic behavior</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Also no functions to generate random values</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Solution → Oracles</a:t>
            </a:r>
            <a:endParaRPr b="0" lang="en-GB" sz="1800" spc="-1" strike="noStrike">
              <a:solidFill>
                <a:srgbClr val="000000"/>
              </a:solidFill>
              <a:latin typeface="Arial"/>
            </a:endParaRPr>
          </a:p>
          <a:p>
            <a:pPr lvl="1" marL="581040" indent="-128880">
              <a:lnSpc>
                <a:spcPct val="100000"/>
              </a:lnSpc>
              <a:spcBef>
                <a:spcPts val="360"/>
              </a:spcBef>
              <a:buClr>
                <a:srgbClr val="008c4f"/>
              </a:buClr>
              <a:buFont typeface="StarSymbol"/>
              <a:buChar char="-"/>
            </a:pPr>
            <a:r>
              <a:rPr b="0" lang="en-US" sz="1800" spc="-1" strike="noStrike">
                <a:solidFill>
                  <a:srgbClr val="000000"/>
                </a:solidFill>
                <a:latin typeface="DejaVu Sans"/>
                <a:ea typeface="DejaVu Sans"/>
              </a:rPr>
              <a:t>3rd-party services that verify data from web services and write the data via a smart contract to the chain</a:t>
            </a: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pic>
        <p:nvPicPr>
          <p:cNvPr id="560" name="Grafik 11" descr=""/>
          <p:cNvPicPr/>
          <p:nvPr/>
        </p:nvPicPr>
        <p:blipFill>
          <a:blip r:embed="rId1"/>
          <a:stretch/>
        </p:blipFill>
        <p:spPr>
          <a:xfrm>
            <a:off x="732240" y="4081320"/>
            <a:ext cx="9955080" cy="2007360"/>
          </a:xfrm>
          <a:prstGeom prst="rect">
            <a:avLst/>
          </a:prstGeom>
          <a:ln w="0">
            <a:noFill/>
          </a:ln>
        </p:spPr>
      </p:pic>
      <p:sp>
        <p:nvSpPr>
          <p:cNvPr id="561" name="CustomShape 78"/>
          <p:cNvSpPr/>
          <p:nvPr/>
        </p:nvSpPr>
        <p:spPr>
          <a:xfrm>
            <a:off x="263520" y="6411600"/>
            <a:ext cx="90010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2" name="CustomShape 75"/>
          <p:cNvSpPr/>
          <p:nvPr/>
        </p:nvSpPr>
        <p:spPr>
          <a:xfrm>
            <a:off x="335520" y="4406760"/>
            <a:ext cx="10747440" cy="1356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Ethereum Development Tools</a:t>
            </a:r>
            <a:endParaRPr b="0" lang="en-GB" sz="3000" spc="-1" strike="noStrike">
              <a:solidFill>
                <a:srgbClr val="000000"/>
              </a:solidFill>
              <a:latin typeface="Arial"/>
            </a:endParaRPr>
          </a:p>
        </p:txBody>
      </p:sp>
      <p:sp>
        <p:nvSpPr>
          <p:cNvPr id="563" name="CustomShape 79"/>
          <p:cNvSpPr/>
          <p:nvPr/>
        </p:nvSpPr>
        <p:spPr>
          <a:xfrm>
            <a:off x="335520" y="2906640"/>
            <a:ext cx="10747440" cy="1494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4" name="CustomShape 50"/>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Development Tools</a:t>
            </a:r>
            <a:endParaRPr b="0" lang="en-GB" sz="2400" spc="-1" strike="noStrike">
              <a:solidFill>
                <a:srgbClr val="000000"/>
              </a:solidFill>
              <a:latin typeface="Arial"/>
            </a:endParaRPr>
          </a:p>
        </p:txBody>
      </p:sp>
      <p:pic>
        <p:nvPicPr>
          <p:cNvPr id="565" name="Inhaltsplatzhalter 12" descr=""/>
          <p:cNvPicPr/>
          <p:nvPr/>
        </p:nvPicPr>
        <p:blipFill>
          <a:blip r:embed="rId1"/>
          <a:stretch/>
        </p:blipFill>
        <p:spPr>
          <a:xfrm>
            <a:off x="334800" y="1277280"/>
            <a:ext cx="10747800" cy="5016960"/>
          </a:xfrm>
          <a:prstGeom prst="rect">
            <a:avLst/>
          </a:prstGeom>
          <a:ln w="0">
            <a:noFill/>
          </a:ln>
        </p:spPr>
      </p:pic>
      <p:sp>
        <p:nvSpPr>
          <p:cNvPr id="566" name="CustomShape 51"/>
          <p:cNvSpPr/>
          <p:nvPr/>
        </p:nvSpPr>
        <p:spPr>
          <a:xfrm>
            <a:off x="263520" y="6411600"/>
            <a:ext cx="89989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7" name="CustomShape 52"/>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Truffle – Development Framework for Smart Contracts</a:t>
            </a:r>
            <a:endParaRPr b="0" lang="en-GB" sz="2400" spc="-1" strike="noStrike">
              <a:solidFill>
                <a:srgbClr val="000000"/>
              </a:solidFill>
              <a:latin typeface="Arial"/>
            </a:endParaRPr>
          </a:p>
        </p:txBody>
      </p:sp>
      <p:sp>
        <p:nvSpPr>
          <p:cNvPr id="568" name="CustomShape 53"/>
          <p:cNvSpPr/>
          <p:nvPr/>
        </p:nvSpPr>
        <p:spPr>
          <a:xfrm>
            <a:off x="335520" y="1268640"/>
            <a:ext cx="10747440" cy="503496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tabLst>
                <a:tab algn="l" pos="0"/>
              </a:tabLst>
            </a:pPr>
            <a:r>
              <a:rPr b="0" lang="en-US" sz="1800" spc="-1" strike="noStrike">
                <a:solidFill>
                  <a:srgbClr val="000000"/>
                </a:solidFill>
                <a:latin typeface="DejaVu Sans"/>
                <a:ea typeface="DejaVu Sans"/>
              </a:rPr>
              <a:t>Truffle is a popular framework to facilitate the development of Ethereum smart contracts. It provides tools to compile, test and deploy Solidity contracts.</a:t>
            </a: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a:p>
            <a:pPr lvl="1" marL="581040" indent="-12816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Open source – </a:t>
            </a:r>
            <a:r>
              <a:rPr b="0" lang="en-US" sz="1800" spc="-1" strike="noStrike" u="sng">
                <a:solidFill>
                  <a:srgbClr val="0000ff"/>
                </a:solidFill>
                <a:uFillTx/>
                <a:latin typeface="DejaVu Sans"/>
                <a:ea typeface="DejaVu Sans"/>
                <a:hlinkClick r:id="rId1"/>
              </a:rPr>
              <a:t>Github</a:t>
            </a:r>
            <a:endParaRPr b="0" lang="en-GB" sz="1800" spc="-1" strike="noStrike">
              <a:solidFill>
                <a:srgbClr val="000000"/>
              </a:solidFill>
              <a:latin typeface="Arial"/>
            </a:endParaRPr>
          </a:p>
          <a:p>
            <a:pPr lvl="1" marL="581040" indent="-12816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Built-in network management that allows a developer to deploy a smart contract on various networks, e.g., live and test</a:t>
            </a:r>
            <a:endParaRPr b="0" lang="en-GB" sz="1800" spc="-1" strike="noStrike">
              <a:solidFill>
                <a:srgbClr val="000000"/>
              </a:solidFill>
              <a:latin typeface="Arial"/>
            </a:endParaRPr>
          </a:p>
          <a:p>
            <a:pPr lvl="1" marL="581040" indent="-12816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Web-pack like automated re-compilation on code change</a:t>
            </a:r>
            <a:endParaRPr b="0" lang="en-GB" sz="1800" spc="-1" strike="noStrike">
              <a:solidFill>
                <a:srgbClr val="000000"/>
              </a:solidFill>
              <a:latin typeface="Arial"/>
            </a:endParaRPr>
          </a:p>
          <a:p>
            <a:pPr lvl="1" marL="581040" indent="-12816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Provides project scaffolding</a:t>
            </a:r>
            <a:endParaRPr b="0" lang="en-GB" sz="1800" spc="-1" strike="noStrike">
              <a:solidFill>
                <a:srgbClr val="000000"/>
              </a:solidFill>
              <a:latin typeface="Arial"/>
            </a:endParaRPr>
          </a:p>
          <a:p>
            <a:pPr>
              <a:lnSpc>
                <a:spcPct val="100000"/>
              </a:lnSpc>
              <a:tabLst>
                <a:tab algn="l" pos="0"/>
              </a:tabLst>
            </a:pP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p:txBody>
      </p:sp>
      <p:pic>
        <p:nvPicPr>
          <p:cNvPr id="569" name="Grafik 5" descr=""/>
          <p:cNvPicPr/>
          <p:nvPr/>
        </p:nvPicPr>
        <p:blipFill>
          <a:blip r:embed="rId2"/>
          <a:stretch/>
        </p:blipFill>
        <p:spPr>
          <a:xfrm>
            <a:off x="8649360" y="3932640"/>
            <a:ext cx="2433600" cy="2370960"/>
          </a:xfrm>
          <a:prstGeom prst="rect">
            <a:avLst/>
          </a:prstGeom>
          <a:ln w="0">
            <a:noFill/>
          </a:ln>
        </p:spPr>
      </p:pic>
      <p:sp>
        <p:nvSpPr>
          <p:cNvPr id="570" name="CustomShape 80"/>
          <p:cNvSpPr/>
          <p:nvPr/>
        </p:nvSpPr>
        <p:spPr>
          <a:xfrm>
            <a:off x="9950040" y="909720"/>
            <a:ext cx="515880" cy="49572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1" name="CustomShape 54"/>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Ganache – Private Ethereum Test Network</a:t>
            </a:r>
            <a:endParaRPr b="0" lang="en-GB" sz="2400" spc="-1" strike="noStrike">
              <a:solidFill>
                <a:srgbClr val="000000"/>
              </a:solidFill>
              <a:latin typeface="Arial"/>
            </a:endParaRPr>
          </a:p>
        </p:txBody>
      </p:sp>
      <p:sp>
        <p:nvSpPr>
          <p:cNvPr id="572" name="CustomShape 55"/>
          <p:cNvSpPr/>
          <p:nvPr/>
        </p:nvSpPr>
        <p:spPr>
          <a:xfrm>
            <a:off x="335520" y="1268640"/>
            <a:ext cx="10747440" cy="503496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tabLst>
                <a:tab algn="l" pos="0"/>
              </a:tabLst>
            </a:pPr>
            <a:r>
              <a:rPr b="0" lang="en-US" sz="1800" spc="-1" strike="noStrike">
                <a:solidFill>
                  <a:srgbClr val="000000"/>
                </a:solidFill>
                <a:latin typeface="DejaVu Sans"/>
                <a:ea typeface="DejaVu Sans"/>
              </a:rPr>
              <a:t>Ganache is a local blockchain for Ethereum smart contract development. It can be used to deploy, simulate, and test smart contracts.</a:t>
            </a: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a:p>
            <a:pPr lvl="1" marL="581040" indent="-12816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Open source – </a:t>
            </a:r>
            <a:r>
              <a:rPr b="0" lang="en-US" sz="1800" spc="-1" strike="noStrike" u="sng">
                <a:solidFill>
                  <a:srgbClr val="0000ff"/>
                </a:solidFill>
                <a:uFillTx/>
                <a:latin typeface="DejaVu Sans"/>
                <a:ea typeface="DejaVu Sans"/>
                <a:hlinkClick r:id="rId1"/>
              </a:rPr>
              <a:t>Github</a:t>
            </a:r>
            <a:endParaRPr b="0" lang="en-GB" sz="1800" spc="-1" strike="noStrike">
              <a:solidFill>
                <a:srgbClr val="000000"/>
              </a:solidFill>
              <a:latin typeface="Arial"/>
            </a:endParaRPr>
          </a:p>
          <a:p>
            <a:pPr lvl="1" marL="581040" indent="-12816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Integrates a custom block explorer interface with additional </a:t>
            </a:r>
            <a:endParaRPr b="0" lang="en-GB" sz="1800" spc="-1" strike="noStrike">
              <a:solidFill>
                <a:srgbClr val="000000"/>
              </a:solidFill>
              <a:latin typeface="Arial"/>
            </a:endParaRPr>
          </a:p>
          <a:p>
            <a:pPr marL="450720">
              <a:lnSpc>
                <a:spcPct val="100000"/>
              </a:lnSpc>
              <a:spcBef>
                <a:spcPts val="360"/>
              </a:spcBef>
              <a:tabLst>
                <a:tab algn="l" pos="0"/>
              </a:tabLst>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debugging features.</a:t>
            </a:r>
            <a:endParaRPr b="0" lang="en-GB" sz="1800" spc="-1" strike="noStrike">
              <a:solidFill>
                <a:srgbClr val="000000"/>
              </a:solidFill>
              <a:latin typeface="Arial"/>
            </a:endParaRPr>
          </a:p>
          <a:p>
            <a:pPr lvl="1" marL="581040" indent="-12816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Uses workspaces to provide multiple Ethereum blockchains </a:t>
            </a:r>
            <a:endParaRPr b="0" lang="en-GB" sz="1800" spc="-1" strike="noStrike">
              <a:solidFill>
                <a:srgbClr val="000000"/>
              </a:solidFill>
              <a:latin typeface="Arial"/>
            </a:endParaRPr>
          </a:p>
          <a:p>
            <a:pPr marL="450720">
              <a:lnSpc>
                <a:spcPct val="100000"/>
              </a:lnSpc>
              <a:spcBef>
                <a:spcPts val="360"/>
              </a:spcBef>
              <a:tabLst>
                <a:tab algn="l" pos="0"/>
              </a:tabLst>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with different settings (blocktime etc.)</a:t>
            </a:r>
            <a:endParaRPr b="0" lang="en-GB" sz="1800" spc="-1" strike="noStrike">
              <a:solidFill>
                <a:srgbClr val="000000"/>
              </a:solidFill>
              <a:latin typeface="Arial"/>
            </a:endParaRPr>
          </a:p>
          <a:p>
            <a:pPr lvl="1" marL="581040" indent="-128160">
              <a:lnSpc>
                <a:spcPct val="100000"/>
              </a:lnSpc>
              <a:spcBef>
                <a:spcPts val="360"/>
              </a:spcBef>
              <a:buClr>
                <a:srgbClr val="008c4f"/>
              </a:buClr>
              <a:buFont typeface="StarSymbol"/>
              <a:buChar char="-"/>
              <a:tabLst>
                <a:tab algn="l" pos="0"/>
              </a:tabLst>
            </a:pPr>
            <a:r>
              <a:rPr b="0" lang="en-US" sz="1800" spc="-1" strike="noStrike">
                <a:solidFill>
                  <a:srgbClr val="000000"/>
                </a:solidFill>
                <a:latin typeface="DejaVu Sans"/>
                <a:ea typeface="DejaVu Sans"/>
              </a:rPr>
              <a:t>Can be linked to Truffle projects to automate tests for smart </a:t>
            </a:r>
            <a:endParaRPr b="0" lang="en-GB" sz="1800" spc="-1" strike="noStrike">
              <a:solidFill>
                <a:srgbClr val="000000"/>
              </a:solidFill>
              <a:latin typeface="Arial"/>
            </a:endParaRPr>
          </a:p>
          <a:p>
            <a:pPr marL="450720">
              <a:lnSpc>
                <a:spcPct val="100000"/>
              </a:lnSpc>
              <a:spcBef>
                <a:spcPts val="360"/>
              </a:spcBef>
              <a:tabLst>
                <a:tab algn="l" pos="0"/>
              </a:tabLst>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contracts</a:t>
            </a:r>
            <a:endParaRPr b="0" lang="en-GB" sz="1800" spc="-1" strike="noStrike">
              <a:solidFill>
                <a:srgbClr val="000000"/>
              </a:solidFill>
              <a:latin typeface="Arial"/>
            </a:endParaRPr>
          </a:p>
          <a:p>
            <a:pPr marL="450720">
              <a:lnSpc>
                <a:spcPct val="100000"/>
              </a:lnSpc>
              <a:tabLst>
                <a:tab algn="l" pos="0"/>
              </a:tabLst>
            </a:pPr>
            <a:endParaRPr b="0" lang="en-GB" sz="1800" spc="-1" strike="noStrike">
              <a:solidFill>
                <a:srgbClr val="000000"/>
              </a:solidFill>
              <a:latin typeface="Arial"/>
            </a:endParaRPr>
          </a:p>
          <a:p>
            <a:pPr marL="450720">
              <a:lnSpc>
                <a:spcPct val="100000"/>
              </a:lnSpc>
              <a:spcBef>
                <a:spcPts val="360"/>
              </a:spcBef>
              <a:tabLst>
                <a:tab algn="l" pos="0"/>
              </a:tabLst>
            </a:pPr>
            <a:endParaRPr b="0" lang="en-GB" sz="1800" spc="-1" strike="noStrike">
              <a:solidFill>
                <a:srgbClr val="000000"/>
              </a:solidFill>
              <a:latin typeface="Arial"/>
            </a:endParaRPr>
          </a:p>
        </p:txBody>
      </p:sp>
      <p:pic>
        <p:nvPicPr>
          <p:cNvPr id="573" name="Grafik 7" descr=""/>
          <p:cNvPicPr/>
          <p:nvPr/>
        </p:nvPicPr>
        <p:blipFill>
          <a:blip r:embed="rId2"/>
          <a:stretch/>
        </p:blipFill>
        <p:spPr>
          <a:xfrm>
            <a:off x="8522640" y="2831040"/>
            <a:ext cx="2554560" cy="3639240"/>
          </a:xfrm>
          <a:prstGeom prst="rect">
            <a:avLst/>
          </a:prstGeom>
          <a:ln w="0">
            <a:noFill/>
          </a:ln>
        </p:spPr>
      </p:pic>
      <p:sp>
        <p:nvSpPr>
          <p:cNvPr id="574" name="CustomShape 81"/>
          <p:cNvSpPr/>
          <p:nvPr/>
        </p:nvSpPr>
        <p:spPr>
          <a:xfrm>
            <a:off x="9950040" y="909720"/>
            <a:ext cx="515880" cy="49572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0"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Ethereum Foundation</a:t>
            </a:r>
            <a:endParaRPr b="0" lang="en-GB" sz="2400" spc="-1" strike="noStrike">
              <a:solidFill>
                <a:srgbClr val="000000"/>
              </a:solidFill>
              <a:latin typeface="Arial"/>
            </a:endParaRPr>
          </a:p>
        </p:txBody>
      </p:sp>
      <p:sp>
        <p:nvSpPr>
          <p:cNvPr id="391" name="CustomShape 2"/>
          <p:cNvSpPr/>
          <p:nvPr/>
        </p:nvSpPr>
        <p:spPr>
          <a:xfrm>
            <a:off x="407520" y="1790280"/>
            <a:ext cx="10284120" cy="4326120"/>
          </a:xfrm>
          <a:prstGeom prst="rect">
            <a:avLst/>
          </a:prstGeom>
          <a:noFill/>
          <a:ln w="0">
            <a:noFill/>
          </a:ln>
        </p:spPr>
        <p:style>
          <a:lnRef idx="0"/>
          <a:fillRef idx="0"/>
          <a:effectRef idx="0"/>
          <a:fontRef idx="minor"/>
        </p:style>
        <p:txBody>
          <a:bodyPr lIns="90000" rIns="90000" tIns="45000" bIns="45000" anchor="ctr">
            <a:noAutofit/>
          </a:bodyPr>
          <a:p>
            <a:pPr marL="285840" indent="-2844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Founded in June 2014 in Zug, Switzerland</a:t>
            </a:r>
            <a:endParaRPr b="0" lang="en-GB" sz="1800" spc="-1" strike="noStrike">
              <a:solidFill>
                <a:srgbClr val="000000"/>
              </a:solidFill>
              <a:latin typeface="Arial"/>
            </a:endParaRPr>
          </a:p>
          <a:p>
            <a:pPr marL="285840" indent="-2844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Non-profit organization</a:t>
            </a:r>
            <a:endParaRPr b="0" lang="en-GB" sz="1800" spc="-1" strike="noStrike">
              <a:solidFill>
                <a:srgbClr val="000000"/>
              </a:solidFill>
              <a:latin typeface="Arial"/>
            </a:endParaRPr>
          </a:p>
          <a:p>
            <a:pPr marL="285840" indent="-2844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Foundation council consists of Vitalik Buterin and Patrick Storchenegger (legal affairs)</a:t>
            </a:r>
            <a:endParaRPr b="0" lang="en-GB" sz="1800" spc="-1" strike="noStrike">
              <a:solidFill>
                <a:srgbClr val="000000"/>
              </a:solidFill>
              <a:latin typeface="Arial"/>
            </a:endParaRPr>
          </a:p>
          <a:p>
            <a:pPr marL="285840" indent="-2844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Owns (or owned) at least 31,591 Bitcoins funding capital from the initial crowd sale</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5" name="CustomShape 56"/>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Ganache – Private Ethereum Test Network</a:t>
            </a:r>
            <a:endParaRPr b="0" lang="en-GB" sz="2400" spc="-1" strike="noStrike">
              <a:solidFill>
                <a:srgbClr val="000000"/>
              </a:solidFill>
              <a:latin typeface="Arial"/>
            </a:endParaRPr>
          </a:p>
        </p:txBody>
      </p:sp>
      <p:sp>
        <p:nvSpPr>
          <p:cNvPr id="576" name="CustomShape 57"/>
          <p:cNvSpPr/>
          <p:nvPr/>
        </p:nvSpPr>
        <p:spPr>
          <a:xfrm>
            <a:off x="335520" y="1268640"/>
            <a:ext cx="10747440" cy="503496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241"/>
              </a:spcBef>
              <a:tabLst>
                <a:tab algn="l" pos="0"/>
              </a:tabLst>
            </a:pPr>
            <a:endParaRPr b="0" lang="en-GB" sz="1800" spc="-1" strike="noStrike">
              <a:solidFill>
                <a:srgbClr val="000000"/>
              </a:solidFill>
              <a:latin typeface="Arial"/>
            </a:endParaRPr>
          </a:p>
          <a:p>
            <a:pPr>
              <a:lnSpc>
                <a:spcPct val="100000"/>
              </a:lnSpc>
              <a:spcBef>
                <a:spcPts val="360"/>
              </a:spcBef>
              <a:tabLst>
                <a:tab algn="l" pos="0"/>
              </a:tabLst>
            </a:pPr>
            <a:r>
              <a:rPr b="0" lang="en-US" sz="1800" spc="-1" strike="noStrike">
                <a:solidFill>
                  <a:srgbClr val="000000"/>
                </a:solidFill>
                <a:latin typeface="DejaVu Sans"/>
                <a:ea typeface="DejaVu Sans"/>
              </a:rPr>
              <a:t>Ganache ships with a ready-made and developer friendly block explorer:</a:t>
            </a:r>
            <a:endParaRPr b="0" lang="en-GB" sz="1800" spc="-1" strike="noStrike">
              <a:solidFill>
                <a:srgbClr val="000000"/>
              </a:solidFill>
              <a:latin typeface="Arial"/>
            </a:endParaRPr>
          </a:p>
          <a:p>
            <a:pPr>
              <a:lnSpc>
                <a:spcPct val="100000"/>
              </a:lnSpc>
              <a:spcBef>
                <a:spcPts val="360"/>
              </a:spcBef>
              <a:tabLst>
                <a:tab algn="l" pos="0"/>
              </a:tabLst>
            </a:pPr>
            <a:endParaRPr b="0" lang="en-GB" sz="1800" spc="-1" strike="noStrike">
              <a:solidFill>
                <a:srgbClr val="000000"/>
              </a:solidFill>
              <a:latin typeface="Arial"/>
            </a:endParaRPr>
          </a:p>
        </p:txBody>
      </p:sp>
      <p:pic>
        <p:nvPicPr>
          <p:cNvPr id="577" name="Grafik 9" descr=""/>
          <p:cNvPicPr/>
          <p:nvPr/>
        </p:nvPicPr>
        <p:blipFill>
          <a:blip r:embed="rId1"/>
          <a:stretch/>
        </p:blipFill>
        <p:spPr>
          <a:xfrm>
            <a:off x="2047680" y="1989000"/>
            <a:ext cx="6407640" cy="4111560"/>
          </a:xfrm>
          <a:prstGeom prst="rect">
            <a:avLst/>
          </a:prstGeom>
          <a:ln w="0">
            <a:noFill/>
          </a:ln>
        </p:spPr>
      </p:pic>
      <p:sp>
        <p:nvSpPr>
          <p:cNvPr id="578" name="CustomShape 58"/>
          <p:cNvSpPr/>
          <p:nvPr/>
        </p:nvSpPr>
        <p:spPr>
          <a:xfrm>
            <a:off x="263520" y="6411600"/>
            <a:ext cx="89989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
        <p:nvSpPr>
          <p:cNvPr id="579" name="CustomShape 82"/>
          <p:cNvSpPr/>
          <p:nvPr/>
        </p:nvSpPr>
        <p:spPr>
          <a:xfrm>
            <a:off x="9950040" y="909720"/>
            <a:ext cx="515880" cy="49572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0" name="CustomShape 59"/>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Development Tools</a:t>
            </a:r>
            <a:endParaRPr b="0" lang="en-GB" sz="2400" spc="-1" strike="noStrike">
              <a:solidFill>
                <a:srgbClr val="000000"/>
              </a:solidFill>
              <a:latin typeface="Arial"/>
            </a:endParaRPr>
          </a:p>
        </p:txBody>
      </p:sp>
      <p:pic>
        <p:nvPicPr>
          <p:cNvPr id="581" name="Inhaltsplatzhalter 15" descr=""/>
          <p:cNvPicPr/>
          <p:nvPr/>
        </p:nvPicPr>
        <p:blipFill>
          <a:blip r:embed="rId1"/>
          <a:stretch/>
        </p:blipFill>
        <p:spPr>
          <a:xfrm>
            <a:off x="334800" y="1292040"/>
            <a:ext cx="10747800" cy="4987440"/>
          </a:xfrm>
          <a:prstGeom prst="rect">
            <a:avLst/>
          </a:prstGeom>
          <a:ln w="0">
            <a:noFill/>
          </a:ln>
        </p:spPr>
      </p:pic>
      <p:sp>
        <p:nvSpPr>
          <p:cNvPr id="582" name="CustomShape 60"/>
          <p:cNvSpPr/>
          <p:nvPr/>
        </p:nvSpPr>
        <p:spPr>
          <a:xfrm>
            <a:off x="263520" y="6411600"/>
            <a:ext cx="89989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
        <p:nvSpPr>
          <p:cNvPr id="583" name="CustomShape 83"/>
          <p:cNvSpPr/>
          <p:nvPr/>
        </p:nvSpPr>
        <p:spPr>
          <a:xfrm>
            <a:off x="9950040" y="909720"/>
            <a:ext cx="515880" cy="49572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584" name="CustomShape 6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Remix IDE</a:t>
            </a:r>
            <a:endParaRPr b="0" lang="en-GB" sz="2400" spc="-1" strike="noStrike">
              <a:solidFill>
                <a:srgbClr val="000000"/>
              </a:solidFill>
              <a:latin typeface="Arial"/>
            </a:endParaRPr>
          </a:p>
        </p:txBody>
      </p:sp>
      <p:sp>
        <p:nvSpPr>
          <p:cNvPr id="585" name="CustomShape 62"/>
          <p:cNvSpPr/>
          <p:nvPr/>
        </p:nvSpPr>
        <p:spPr>
          <a:xfrm>
            <a:off x="335520" y="1268640"/>
            <a:ext cx="10747440" cy="5034960"/>
          </a:xfrm>
          <a:prstGeom prst="rect">
            <a:avLst/>
          </a:prstGeom>
          <a:noFill/>
          <a:ln w="0">
            <a:noFill/>
          </a:ln>
        </p:spPr>
        <p:style>
          <a:lnRef idx="0"/>
          <a:fillRef idx="0"/>
          <a:effectRef idx="0"/>
          <a:fontRef idx="minor"/>
        </p:style>
        <p:txBody>
          <a:bodyPr lIns="90000" rIns="90000" tIns="45000" bIns="45000" anchor="ctr">
            <a:noAutofit/>
          </a:bodyPr>
          <a:p>
            <a:pPr marL="216000" indent="-215280">
              <a:lnSpc>
                <a:spcPct val="100000"/>
              </a:lnSpc>
              <a:spcBef>
                <a:spcPts val="360"/>
              </a:spcBef>
              <a:buClr>
                <a:srgbClr val="008c4f"/>
              </a:buClr>
              <a:buSzPct val="115000"/>
              <a:buFont typeface="Wingdings 2" charset="2"/>
              <a:buChar char=""/>
              <a:tabLst>
                <a:tab algn="l" pos="0"/>
              </a:tabLst>
            </a:pPr>
            <a:r>
              <a:rPr b="0" lang="en-US" sz="1800" spc="-1" strike="noStrike">
                <a:solidFill>
                  <a:srgbClr val="000000"/>
                </a:solidFill>
                <a:latin typeface="DejaVu Sans"/>
                <a:ea typeface="DejaVu Sans"/>
              </a:rPr>
              <a:t>Demo in Excercise Session</a:t>
            </a:r>
            <a:endParaRPr b="0" lang="en-GB" sz="1800" spc="-1" strike="noStrike">
              <a:solidFill>
                <a:srgbClr val="000000"/>
              </a:solidFill>
              <a:latin typeface="Arial"/>
            </a:endParaRPr>
          </a:p>
        </p:txBody>
      </p:sp>
      <p:sp>
        <p:nvSpPr>
          <p:cNvPr id="586" name="CustomShape 84"/>
          <p:cNvSpPr/>
          <p:nvPr/>
        </p:nvSpPr>
        <p:spPr>
          <a:xfrm>
            <a:off x="9950040" y="909720"/>
            <a:ext cx="515880" cy="49572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7" name="CustomShape 63"/>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Test Networks – Ropsten</a:t>
            </a:r>
            <a:endParaRPr b="0" lang="en-GB" sz="2400" spc="-1" strike="noStrike">
              <a:solidFill>
                <a:srgbClr val="000000"/>
              </a:solidFill>
              <a:latin typeface="Arial"/>
            </a:endParaRPr>
          </a:p>
        </p:txBody>
      </p:sp>
      <p:sp>
        <p:nvSpPr>
          <p:cNvPr id="588" name="CustomShape 64"/>
          <p:cNvSpPr/>
          <p:nvPr/>
        </p:nvSpPr>
        <p:spPr>
          <a:xfrm>
            <a:off x="335520" y="1268640"/>
            <a:ext cx="10747440" cy="5034960"/>
          </a:xfrm>
          <a:prstGeom prst="rect">
            <a:avLst/>
          </a:prstGeom>
          <a:noFill/>
          <a:ln w="0">
            <a:no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Free to use</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Public</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 time of ca. 30s</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Proof-of-Work consensus</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Geth and Parity compatibility</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Ether distribution via faucet – </a:t>
            </a:r>
            <a:r>
              <a:rPr b="0" lang="en-US" sz="1800" spc="-1" strike="noStrike" u="sng">
                <a:solidFill>
                  <a:srgbClr val="0000ff"/>
                </a:solidFill>
                <a:uFillTx/>
                <a:latin typeface="DejaVu Sans"/>
                <a:ea typeface="DejaVu Sans"/>
                <a:hlinkClick r:id="rId1"/>
              </a:rPr>
              <a:t>Link</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Anonymous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589" name="CustomShape 85"/>
          <p:cNvSpPr/>
          <p:nvPr/>
        </p:nvSpPr>
        <p:spPr>
          <a:xfrm>
            <a:off x="9950040" y="909720"/>
            <a:ext cx="515880" cy="49572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0" name="CustomShape 65"/>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Test Networks – Rinkeby</a:t>
            </a:r>
            <a:endParaRPr b="0" lang="en-GB" sz="2400" spc="-1" strike="noStrike">
              <a:solidFill>
                <a:srgbClr val="000000"/>
              </a:solidFill>
              <a:latin typeface="Arial"/>
            </a:endParaRPr>
          </a:p>
        </p:txBody>
      </p:sp>
      <p:sp>
        <p:nvSpPr>
          <p:cNvPr id="591" name="CustomShape 66"/>
          <p:cNvSpPr/>
          <p:nvPr/>
        </p:nvSpPr>
        <p:spPr>
          <a:xfrm>
            <a:off x="335520" y="1268640"/>
            <a:ext cx="10747440" cy="5034960"/>
          </a:xfrm>
          <a:prstGeom prst="rect">
            <a:avLst/>
          </a:prstGeom>
          <a:noFill/>
          <a:ln w="0">
            <a:no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Free to use</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Public</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 time of ca. 15s</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Proof-of-Authority consensus, i.e., one central instance decides what transaction will be mined.</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Geth only</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Ether distribution via faucet – </a:t>
            </a:r>
            <a:r>
              <a:rPr b="0" lang="en-US" sz="1800" spc="-1" strike="noStrike" u="sng">
                <a:solidFill>
                  <a:srgbClr val="0000ff"/>
                </a:solidFill>
                <a:uFillTx/>
                <a:latin typeface="DejaVu Sans"/>
                <a:ea typeface="DejaVu Sans"/>
                <a:hlinkClick r:id="rId1"/>
              </a:rPr>
              <a:t>Link</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Twitter or Facebook account required (Spam/DoS protection)</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592" name="CustomShape 86"/>
          <p:cNvSpPr/>
          <p:nvPr/>
        </p:nvSpPr>
        <p:spPr>
          <a:xfrm>
            <a:off x="9950040" y="909720"/>
            <a:ext cx="515880" cy="49572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3" name="CustomShape 67"/>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Test Networks – Kovan</a:t>
            </a:r>
            <a:endParaRPr b="0" lang="en-GB" sz="2400" spc="-1" strike="noStrike">
              <a:solidFill>
                <a:srgbClr val="000000"/>
              </a:solidFill>
              <a:latin typeface="Arial"/>
            </a:endParaRPr>
          </a:p>
        </p:txBody>
      </p:sp>
      <p:sp>
        <p:nvSpPr>
          <p:cNvPr id="594" name="CustomShape 68"/>
          <p:cNvSpPr/>
          <p:nvPr/>
        </p:nvSpPr>
        <p:spPr>
          <a:xfrm>
            <a:off x="335520" y="1268640"/>
            <a:ext cx="10747440" cy="5034960"/>
          </a:xfrm>
          <a:prstGeom prst="rect">
            <a:avLst/>
          </a:prstGeom>
          <a:noFill/>
          <a:ln w="0">
            <a:no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Free to use</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Public</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 time of ca. 4s</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Proof-of-authority consensus, i.e., one central instance decides what transaction will be mined.</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Parity only</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Ether distribution via faucet – </a:t>
            </a:r>
            <a:r>
              <a:rPr b="0" lang="en-US" sz="1800" spc="-1" strike="noStrike" u="sng">
                <a:solidFill>
                  <a:srgbClr val="0000ff"/>
                </a:solidFill>
                <a:uFillTx/>
                <a:latin typeface="DejaVu Sans"/>
                <a:ea typeface="DejaVu Sans"/>
                <a:hlinkClick r:id="rId1"/>
              </a:rPr>
              <a:t>Link</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Github account required (Spam/DoS protection)</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595" name="CustomShape 87"/>
          <p:cNvSpPr/>
          <p:nvPr/>
        </p:nvSpPr>
        <p:spPr>
          <a:xfrm>
            <a:off x="9950040" y="909720"/>
            <a:ext cx="515880" cy="49572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6" name="CustomShape 1"/>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GB" sz="4000" spc="-1" strike="noStrike">
              <a:solidFill>
                <a:srgbClr val="000000"/>
              </a:solidFill>
              <a:latin typeface="Arial"/>
            </a:endParaRPr>
          </a:p>
        </p:txBody>
      </p:sp>
      <p:sp>
        <p:nvSpPr>
          <p:cNvPr id="597" name="CustomShape 2"/>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2"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Ethereum White Paper</a:t>
            </a:r>
            <a:endParaRPr b="0" lang="en-GB" sz="2400" spc="-1" strike="noStrike">
              <a:solidFill>
                <a:srgbClr val="000000"/>
              </a:solidFill>
              <a:latin typeface="Arial"/>
            </a:endParaRPr>
          </a:p>
        </p:txBody>
      </p:sp>
      <p:sp>
        <p:nvSpPr>
          <p:cNvPr id="393"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First draft was written by Vitalik Buterin himself (2013)</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Contains high-level descriptions of Ethereum’s core functionalities</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Living document and regularly updated by Ethereum core developers</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Extensive summary of the Ethereum platform and technology</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Most current version is available via the public Git-repository: </a:t>
            </a:r>
            <a:r>
              <a:rPr b="0" lang="en-US" sz="1800" spc="-1" strike="noStrike" u="sng">
                <a:solidFill>
                  <a:srgbClr val="0000ff"/>
                </a:solidFill>
                <a:uFillTx/>
                <a:latin typeface="DejaVu Sans"/>
                <a:ea typeface="DejaVu Sans"/>
                <a:hlinkClick r:id="rId1"/>
              </a:rPr>
              <a:t>Link</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4"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Ethereum Yellow Paper</a:t>
            </a:r>
            <a:endParaRPr b="0" lang="en-GB" sz="2400" spc="-1" strike="noStrike">
              <a:solidFill>
                <a:srgbClr val="000000"/>
              </a:solidFill>
              <a:latin typeface="Arial"/>
            </a:endParaRPr>
          </a:p>
        </p:txBody>
      </p:sp>
      <p:sp>
        <p:nvSpPr>
          <p:cNvPr id="395"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Published in April 2014 by Dr. Gavin Wood</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Dr. Gavin Wood is still listed as the only author</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Defines the technical specification of Ethereum</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Very detailed, contains mathematical function definitions and byte code mappings</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Required to implement a full node</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Only updated when errors are found or the specification changes</a:t>
            </a:r>
            <a:endParaRPr b="0" lang="en-GB" sz="1800" spc="-1" strike="noStrike">
              <a:solidFill>
                <a:srgbClr val="000000"/>
              </a:solidFill>
              <a:latin typeface="Arial"/>
            </a:endParaRPr>
          </a:p>
          <a:p>
            <a:pPr marL="195120" indent="-193680">
              <a:lnSpc>
                <a:spcPct val="100000"/>
              </a:lnSpc>
              <a:spcBef>
                <a:spcPts val="360"/>
              </a:spcBef>
              <a:buClr>
                <a:srgbClr val="008c4f"/>
              </a:buClr>
              <a:buSzPct val="115000"/>
              <a:buFont typeface="Wingdings" charset="2"/>
              <a:buChar char=""/>
            </a:pPr>
            <a:r>
              <a:rPr b="0" lang="en-US" sz="1800" spc="-1" strike="noStrike" u="sng">
                <a:solidFill>
                  <a:srgbClr val="0000ff"/>
                </a:solidFill>
                <a:uFillTx/>
                <a:latin typeface="DejaVu Sans"/>
                <a:ea typeface="DejaVu Sans"/>
                <a:hlinkClick r:id="rId1"/>
              </a:rPr>
              <a:t>Yellow Paper</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56</TotalTime>
  <Application>LibreOffice/7.5.3.2$Linux_X86_64 LibreOffice_project/50$Build-2</Application>
  <AppVersion>15.0000</AppVersion>
  <Words>2552</Words>
  <Paragraphs>330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cp:lastPrinted>2019-04-04T14:01:13Z</cp:lastPrinted>
  <dcterms:modified xsi:type="dcterms:W3CDTF">2023-07-03T11:13:38Z</dcterms:modified>
  <cp:revision>2968</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1</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46</vt:i4>
  </property>
</Properties>
</file>